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3"/>
  </p:notesMasterIdLst>
  <p:handoutMasterIdLst>
    <p:handoutMasterId r:id="rId54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333" r:id="rId21"/>
    <p:sldId id="334" r:id="rId22"/>
    <p:sldId id="284" r:id="rId23"/>
    <p:sldId id="269" r:id="rId24"/>
    <p:sldId id="304" r:id="rId25"/>
    <p:sldId id="305" r:id="rId26"/>
    <p:sldId id="307" r:id="rId27"/>
    <p:sldId id="306" r:id="rId28"/>
    <p:sldId id="308" r:id="rId29"/>
    <p:sldId id="270" r:id="rId30"/>
    <p:sldId id="309" r:id="rId31"/>
    <p:sldId id="310" r:id="rId32"/>
    <p:sldId id="311" r:id="rId33"/>
    <p:sldId id="312" r:id="rId34"/>
    <p:sldId id="314" r:id="rId35"/>
    <p:sldId id="313" r:id="rId36"/>
    <p:sldId id="315" r:id="rId37"/>
    <p:sldId id="316" r:id="rId38"/>
    <p:sldId id="317" r:id="rId39"/>
    <p:sldId id="294" r:id="rId40"/>
    <p:sldId id="296" r:id="rId41"/>
    <p:sldId id="318" r:id="rId42"/>
    <p:sldId id="319" r:id="rId43"/>
    <p:sldId id="321" r:id="rId44"/>
    <p:sldId id="322" r:id="rId45"/>
    <p:sldId id="323" r:id="rId46"/>
    <p:sldId id="324" r:id="rId47"/>
    <p:sldId id="288" r:id="rId48"/>
    <p:sldId id="289" r:id="rId49"/>
    <p:sldId id="320" r:id="rId50"/>
    <p:sldId id="274" r:id="rId51"/>
    <p:sldId id="329" r:id="rId52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897" autoAdjust="0"/>
    <p:restoredTop sz="85174"/>
  </p:normalViewPr>
  <p:slideViewPr>
    <p:cSldViewPr snapToGrid="0" snapToObjects="1">
      <p:cViewPr varScale="1">
        <p:scale>
          <a:sx n="76" d="100"/>
          <a:sy n="76" d="100"/>
        </p:scale>
        <p:origin x="134" y="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commentAuthors" Target="commentAuthor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notesMaster" Target="notesMasters/notesMaster1.xml"/><Relationship Id="rId58" Type="http://schemas.openxmlformats.org/officeDocument/2006/relationships/theme" Target="theme/theme1.xml"/><Relationship Id="rId5" Type="http://schemas.openxmlformats.org/officeDocument/2006/relationships/slide" Target="slides/slide1.xml"/><Relationship Id="rId61" Type="http://schemas.microsoft.com/office/2015/10/relationships/revisionInfo" Target="revisionInfo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viewProps" Target="view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098F814-5781-4315-90FA-3542DFD17D91}" type="doc">
      <dgm:prSet loTypeId="urn:microsoft.com/office/officeart/2018/5/layout/IconCircle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7439ED6-73E3-4AD4-AF27-C5190288D5EA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Data was collected by connecting to the dataset using APIs. </a:t>
          </a:r>
        </a:p>
      </dgm:t>
    </dgm:pt>
    <dgm:pt modelId="{5F615267-8DE0-4F42-BC7B-7049DFDAF019}" type="parTrans" cxnId="{94123CE5-418E-47BC-87F4-48FC0630C23E}">
      <dgm:prSet/>
      <dgm:spPr/>
      <dgm:t>
        <a:bodyPr/>
        <a:lstStyle/>
        <a:p>
          <a:endParaRPr lang="en-US"/>
        </a:p>
      </dgm:t>
    </dgm:pt>
    <dgm:pt modelId="{E41CF167-52CA-4E08-AFF8-DA909ABE64F2}" type="sibTrans" cxnId="{94123CE5-418E-47BC-87F4-48FC0630C23E}">
      <dgm:prSet/>
      <dgm:spPr/>
      <dgm:t>
        <a:bodyPr/>
        <a:lstStyle/>
        <a:p>
          <a:endParaRPr lang="en-US"/>
        </a:p>
      </dgm:t>
    </dgm:pt>
    <dgm:pt modelId="{FE040457-2396-4D29-A0B9-D8350F9C8E91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And was converted to a JSON file which was then converted to a Data frame.</a:t>
          </a:r>
        </a:p>
      </dgm:t>
    </dgm:pt>
    <dgm:pt modelId="{5F02DB0F-DA66-409B-B3BA-CB9D611B67C0}" type="parTrans" cxnId="{74D679DB-1AA2-4258-9E3C-20C9A017152D}">
      <dgm:prSet/>
      <dgm:spPr/>
      <dgm:t>
        <a:bodyPr/>
        <a:lstStyle/>
        <a:p>
          <a:endParaRPr lang="en-US"/>
        </a:p>
      </dgm:t>
    </dgm:pt>
    <dgm:pt modelId="{76AA38B7-406D-4400-9BA0-5FBF31004F27}" type="sibTrans" cxnId="{74D679DB-1AA2-4258-9E3C-20C9A017152D}">
      <dgm:prSet/>
      <dgm:spPr/>
      <dgm:t>
        <a:bodyPr/>
        <a:lstStyle/>
        <a:p>
          <a:endParaRPr lang="en-US"/>
        </a:p>
      </dgm:t>
    </dgm:pt>
    <dgm:pt modelId="{8DEC0A26-CE49-42F8-86DF-5DA6142AA46A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Data was also collected from Wikipedia using web scraping</a:t>
          </a:r>
        </a:p>
      </dgm:t>
    </dgm:pt>
    <dgm:pt modelId="{B00BF05A-5121-4108-8F1C-B3FC633FBED8}" type="parTrans" cxnId="{7ED01F03-55D7-43C3-8752-900DEA90C0F9}">
      <dgm:prSet/>
      <dgm:spPr/>
      <dgm:t>
        <a:bodyPr/>
        <a:lstStyle/>
        <a:p>
          <a:endParaRPr lang="en-US"/>
        </a:p>
      </dgm:t>
    </dgm:pt>
    <dgm:pt modelId="{87C3C5AE-93D6-4834-8E31-4AD5744F4916}" type="sibTrans" cxnId="{7ED01F03-55D7-43C3-8752-900DEA90C0F9}">
      <dgm:prSet/>
      <dgm:spPr/>
      <dgm:t>
        <a:bodyPr/>
        <a:lstStyle/>
        <a:p>
          <a:endParaRPr lang="en-US"/>
        </a:p>
      </dgm:t>
    </dgm:pt>
    <dgm:pt modelId="{30C19233-B30C-415E-B461-6063D14645D5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All HTML table content was extracted from the site.</a:t>
          </a:r>
        </a:p>
      </dgm:t>
    </dgm:pt>
    <dgm:pt modelId="{A336CA65-AE51-4614-A029-59ABE38C7D03}" type="parTrans" cxnId="{93E3DA51-CED5-4329-9C42-0741B4322630}">
      <dgm:prSet/>
      <dgm:spPr/>
      <dgm:t>
        <a:bodyPr/>
        <a:lstStyle/>
        <a:p>
          <a:endParaRPr lang="en-US"/>
        </a:p>
      </dgm:t>
    </dgm:pt>
    <dgm:pt modelId="{3D2A5583-D183-475C-84D1-9E239A6C647C}" type="sibTrans" cxnId="{93E3DA51-CED5-4329-9C42-0741B4322630}">
      <dgm:prSet/>
      <dgm:spPr/>
      <dgm:t>
        <a:bodyPr/>
        <a:lstStyle/>
        <a:p>
          <a:endParaRPr lang="en-US"/>
        </a:p>
      </dgm:t>
    </dgm:pt>
    <dgm:pt modelId="{047B2209-2933-4557-88D9-1249EC9BC936}" type="pres">
      <dgm:prSet presAssocID="{6098F814-5781-4315-90FA-3542DFD17D91}" presName="root" presStyleCnt="0">
        <dgm:presLayoutVars>
          <dgm:dir/>
          <dgm:resizeHandles val="exact"/>
        </dgm:presLayoutVars>
      </dgm:prSet>
      <dgm:spPr/>
    </dgm:pt>
    <dgm:pt modelId="{9D02F20B-02D2-45D9-98A2-ACC08EF5A795}" type="pres">
      <dgm:prSet presAssocID="{17439ED6-73E3-4AD4-AF27-C5190288D5EA}" presName="compNode" presStyleCnt="0"/>
      <dgm:spPr/>
    </dgm:pt>
    <dgm:pt modelId="{D107237C-DFA7-451E-872D-A45313E0940B}" type="pres">
      <dgm:prSet presAssocID="{17439ED6-73E3-4AD4-AF27-C5190288D5EA}" presName="iconBgRect" presStyleLbl="bgShp" presStyleIdx="0" presStyleCnt="4"/>
      <dgm:spPr/>
    </dgm:pt>
    <dgm:pt modelId="{2E10A4D7-216E-4524-8D84-88C54EE7D24E}" type="pres">
      <dgm:prSet presAssocID="{17439ED6-73E3-4AD4-AF27-C5190288D5EA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erver"/>
        </a:ext>
      </dgm:extLst>
    </dgm:pt>
    <dgm:pt modelId="{375BD3CA-6490-405D-87F1-AA310B641221}" type="pres">
      <dgm:prSet presAssocID="{17439ED6-73E3-4AD4-AF27-C5190288D5EA}" presName="spaceRect" presStyleCnt="0"/>
      <dgm:spPr/>
    </dgm:pt>
    <dgm:pt modelId="{158B51FE-7115-45AF-9A1B-120E578C1D2F}" type="pres">
      <dgm:prSet presAssocID="{17439ED6-73E3-4AD4-AF27-C5190288D5EA}" presName="textRect" presStyleLbl="revTx" presStyleIdx="0" presStyleCnt="4">
        <dgm:presLayoutVars>
          <dgm:chMax val="1"/>
          <dgm:chPref val="1"/>
        </dgm:presLayoutVars>
      </dgm:prSet>
      <dgm:spPr/>
    </dgm:pt>
    <dgm:pt modelId="{F12E36D9-EA7E-42A9-9E9C-69DF7FCA4B99}" type="pres">
      <dgm:prSet presAssocID="{E41CF167-52CA-4E08-AFF8-DA909ABE64F2}" presName="sibTrans" presStyleCnt="0"/>
      <dgm:spPr/>
    </dgm:pt>
    <dgm:pt modelId="{F2C022A7-A97B-439E-962E-BE2E12D62C12}" type="pres">
      <dgm:prSet presAssocID="{FE040457-2396-4D29-A0B9-D8350F9C8E91}" presName="compNode" presStyleCnt="0"/>
      <dgm:spPr/>
    </dgm:pt>
    <dgm:pt modelId="{E1DA3003-6275-43FC-88BD-9920D764E9EA}" type="pres">
      <dgm:prSet presAssocID="{FE040457-2396-4D29-A0B9-D8350F9C8E91}" presName="iconBgRect" presStyleLbl="bgShp" presStyleIdx="1" presStyleCnt="4"/>
      <dgm:spPr/>
    </dgm:pt>
    <dgm:pt modelId="{7CB746D4-0045-4EB9-9F80-4F1E2707A4E1}" type="pres">
      <dgm:prSet presAssocID="{FE040457-2396-4D29-A0B9-D8350F9C8E91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C542FB05-0D67-4F3A-AFA0-356EF656C0D0}" type="pres">
      <dgm:prSet presAssocID="{FE040457-2396-4D29-A0B9-D8350F9C8E91}" presName="spaceRect" presStyleCnt="0"/>
      <dgm:spPr/>
    </dgm:pt>
    <dgm:pt modelId="{E0BE070F-97BF-44F5-B256-06359DD16497}" type="pres">
      <dgm:prSet presAssocID="{FE040457-2396-4D29-A0B9-D8350F9C8E91}" presName="textRect" presStyleLbl="revTx" presStyleIdx="1" presStyleCnt="4">
        <dgm:presLayoutVars>
          <dgm:chMax val="1"/>
          <dgm:chPref val="1"/>
        </dgm:presLayoutVars>
      </dgm:prSet>
      <dgm:spPr/>
    </dgm:pt>
    <dgm:pt modelId="{5831C8E0-C705-4DFB-8236-EFFFF1C73105}" type="pres">
      <dgm:prSet presAssocID="{76AA38B7-406D-4400-9BA0-5FBF31004F27}" presName="sibTrans" presStyleCnt="0"/>
      <dgm:spPr/>
    </dgm:pt>
    <dgm:pt modelId="{93B7E095-3F73-443B-A93A-8A4E2EFCF556}" type="pres">
      <dgm:prSet presAssocID="{8DEC0A26-CE49-42F8-86DF-5DA6142AA46A}" presName="compNode" presStyleCnt="0"/>
      <dgm:spPr/>
    </dgm:pt>
    <dgm:pt modelId="{EC905070-9B52-48E8-BD15-B97ACC604A1C}" type="pres">
      <dgm:prSet presAssocID="{8DEC0A26-CE49-42F8-86DF-5DA6142AA46A}" presName="iconBgRect" presStyleLbl="bgShp" presStyleIdx="2" presStyleCnt="4"/>
      <dgm:spPr/>
    </dgm:pt>
    <dgm:pt modelId="{F5D63FEF-9CE4-401B-BA37-291A3614C3E8}" type="pres">
      <dgm:prSet presAssocID="{8DEC0A26-CE49-42F8-86DF-5DA6142AA46A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onitor"/>
        </a:ext>
      </dgm:extLst>
    </dgm:pt>
    <dgm:pt modelId="{BDD80EDF-ABAB-4376-B1C3-F5CDEF468076}" type="pres">
      <dgm:prSet presAssocID="{8DEC0A26-CE49-42F8-86DF-5DA6142AA46A}" presName="spaceRect" presStyleCnt="0"/>
      <dgm:spPr/>
    </dgm:pt>
    <dgm:pt modelId="{9406AB9E-A439-47D2-9359-2E715BD1D34E}" type="pres">
      <dgm:prSet presAssocID="{8DEC0A26-CE49-42F8-86DF-5DA6142AA46A}" presName="textRect" presStyleLbl="revTx" presStyleIdx="2" presStyleCnt="4">
        <dgm:presLayoutVars>
          <dgm:chMax val="1"/>
          <dgm:chPref val="1"/>
        </dgm:presLayoutVars>
      </dgm:prSet>
      <dgm:spPr/>
    </dgm:pt>
    <dgm:pt modelId="{25120C5D-1D40-4372-99D7-938F2AAF898E}" type="pres">
      <dgm:prSet presAssocID="{87C3C5AE-93D6-4834-8E31-4AD5744F4916}" presName="sibTrans" presStyleCnt="0"/>
      <dgm:spPr/>
    </dgm:pt>
    <dgm:pt modelId="{30436161-337E-4A52-A8BC-176422DE33F3}" type="pres">
      <dgm:prSet presAssocID="{30C19233-B30C-415E-B461-6063D14645D5}" presName="compNode" presStyleCnt="0"/>
      <dgm:spPr/>
    </dgm:pt>
    <dgm:pt modelId="{1AB6AB6C-433E-4935-8B9A-1EEC79C7FC7F}" type="pres">
      <dgm:prSet presAssocID="{30C19233-B30C-415E-B461-6063D14645D5}" presName="iconBgRect" presStyleLbl="bgShp" presStyleIdx="3" presStyleCnt="4"/>
      <dgm:spPr/>
    </dgm:pt>
    <dgm:pt modelId="{76796DBD-99F3-455C-A860-11715AD3574A}" type="pres">
      <dgm:prSet presAssocID="{30C19233-B30C-415E-B461-6063D14645D5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FA301481-1D08-47A5-88F7-BAB1D96C2A61}" type="pres">
      <dgm:prSet presAssocID="{30C19233-B30C-415E-B461-6063D14645D5}" presName="spaceRect" presStyleCnt="0"/>
      <dgm:spPr/>
    </dgm:pt>
    <dgm:pt modelId="{6D1FF876-166A-45D5-8F72-FFFDD9A4AF5C}" type="pres">
      <dgm:prSet presAssocID="{30C19233-B30C-415E-B461-6063D14645D5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7ED01F03-55D7-43C3-8752-900DEA90C0F9}" srcId="{6098F814-5781-4315-90FA-3542DFD17D91}" destId="{8DEC0A26-CE49-42F8-86DF-5DA6142AA46A}" srcOrd="2" destOrd="0" parTransId="{B00BF05A-5121-4108-8F1C-B3FC633FBED8}" sibTransId="{87C3C5AE-93D6-4834-8E31-4AD5744F4916}"/>
    <dgm:cxn modelId="{8E7EDC38-3F7B-4592-A6BF-9C2712747B41}" type="presOf" srcId="{FE040457-2396-4D29-A0B9-D8350F9C8E91}" destId="{E0BE070F-97BF-44F5-B256-06359DD16497}" srcOrd="0" destOrd="0" presId="urn:microsoft.com/office/officeart/2018/5/layout/IconCircleLabelList"/>
    <dgm:cxn modelId="{499DF23E-ECCA-49BC-9869-1AC43895DA40}" type="presOf" srcId="{30C19233-B30C-415E-B461-6063D14645D5}" destId="{6D1FF876-166A-45D5-8F72-FFFDD9A4AF5C}" srcOrd="0" destOrd="0" presId="urn:microsoft.com/office/officeart/2018/5/layout/IconCircleLabelList"/>
    <dgm:cxn modelId="{93E3DA51-CED5-4329-9C42-0741B4322630}" srcId="{6098F814-5781-4315-90FA-3542DFD17D91}" destId="{30C19233-B30C-415E-B461-6063D14645D5}" srcOrd="3" destOrd="0" parTransId="{A336CA65-AE51-4614-A029-59ABE38C7D03}" sibTransId="{3D2A5583-D183-475C-84D1-9E239A6C647C}"/>
    <dgm:cxn modelId="{0D5871A3-D700-4608-84FD-6A3DE42E9ECC}" type="presOf" srcId="{6098F814-5781-4315-90FA-3542DFD17D91}" destId="{047B2209-2933-4557-88D9-1249EC9BC936}" srcOrd="0" destOrd="0" presId="urn:microsoft.com/office/officeart/2018/5/layout/IconCircleLabelList"/>
    <dgm:cxn modelId="{15EE78BA-C6D5-48C8-97E4-21BF0C378114}" type="presOf" srcId="{8DEC0A26-CE49-42F8-86DF-5DA6142AA46A}" destId="{9406AB9E-A439-47D2-9359-2E715BD1D34E}" srcOrd="0" destOrd="0" presId="urn:microsoft.com/office/officeart/2018/5/layout/IconCircleLabelList"/>
    <dgm:cxn modelId="{906D24DB-44F2-438A-9516-3ABEFA4E0882}" type="presOf" srcId="{17439ED6-73E3-4AD4-AF27-C5190288D5EA}" destId="{158B51FE-7115-45AF-9A1B-120E578C1D2F}" srcOrd="0" destOrd="0" presId="urn:microsoft.com/office/officeart/2018/5/layout/IconCircleLabelList"/>
    <dgm:cxn modelId="{74D679DB-1AA2-4258-9E3C-20C9A017152D}" srcId="{6098F814-5781-4315-90FA-3542DFD17D91}" destId="{FE040457-2396-4D29-A0B9-D8350F9C8E91}" srcOrd="1" destOrd="0" parTransId="{5F02DB0F-DA66-409B-B3BA-CB9D611B67C0}" sibTransId="{76AA38B7-406D-4400-9BA0-5FBF31004F27}"/>
    <dgm:cxn modelId="{94123CE5-418E-47BC-87F4-48FC0630C23E}" srcId="{6098F814-5781-4315-90FA-3542DFD17D91}" destId="{17439ED6-73E3-4AD4-AF27-C5190288D5EA}" srcOrd="0" destOrd="0" parTransId="{5F615267-8DE0-4F42-BC7B-7049DFDAF019}" sibTransId="{E41CF167-52CA-4E08-AFF8-DA909ABE64F2}"/>
    <dgm:cxn modelId="{746219F0-E303-44ED-B1FC-92E8CF6E8A79}" type="presParOf" srcId="{047B2209-2933-4557-88D9-1249EC9BC936}" destId="{9D02F20B-02D2-45D9-98A2-ACC08EF5A795}" srcOrd="0" destOrd="0" presId="urn:microsoft.com/office/officeart/2018/5/layout/IconCircleLabelList"/>
    <dgm:cxn modelId="{B07280D6-C69E-4CDA-AD90-A38CD4C3D7C9}" type="presParOf" srcId="{9D02F20B-02D2-45D9-98A2-ACC08EF5A795}" destId="{D107237C-DFA7-451E-872D-A45313E0940B}" srcOrd="0" destOrd="0" presId="urn:microsoft.com/office/officeart/2018/5/layout/IconCircleLabelList"/>
    <dgm:cxn modelId="{550F0ABE-06F9-433E-BBE0-B935AD88E62B}" type="presParOf" srcId="{9D02F20B-02D2-45D9-98A2-ACC08EF5A795}" destId="{2E10A4D7-216E-4524-8D84-88C54EE7D24E}" srcOrd="1" destOrd="0" presId="urn:microsoft.com/office/officeart/2018/5/layout/IconCircleLabelList"/>
    <dgm:cxn modelId="{A42C270C-4AD4-4B7A-83B5-7223AC4C5A9C}" type="presParOf" srcId="{9D02F20B-02D2-45D9-98A2-ACC08EF5A795}" destId="{375BD3CA-6490-405D-87F1-AA310B641221}" srcOrd="2" destOrd="0" presId="urn:microsoft.com/office/officeart/2018/5/layout/IconCircleLabelList"/>
    <dgm:cxn modelId="{D83535B6-07D7-416E-AD37-EA60E44553FA}" type="presParOf" srcId="{9D02F20B-02D2-45D9-98A2-ACC08EF5A795}" destId="{158B51FE-7115-45AF-9A1B-120E578C1D2F}" srcOrd="3" destOrd="0" presId="urn:microsoft.com/office/officeart/2018/5/layout/IconCircleLabelList"/>
    <dgm:cxn modelId="{A8559D5E-ACCB-4473-AAE3-9823549D42F6}" type="presParOf" srcId="{047B2209-2933-4557-88D9-1249EC9BC936}" destId="{F12E36D9-EA7E-42A9-9E9C-69DF7FCA4B99}" srcOrd="1" destOrd="0" presId="urn:microsoft.com/office/officeart/2018/5/layout/IconCircleLabelList"/>
    <dgm:cxn modelId="{7E56CF19-4C3F-4478-A51C-A021803F5865}" type="presParOf" srcId="{047B2209-2933-4557-88D9-1249EC9BC936}" destId="{F2C022A7-A97B-439E-962E-BE2E12D62C12}" srcOrd="2" destOrd="0" presId="urn:microsoft.com/office/officeart/2018/5/layout/IconCircleLabelList"/>
    <dgm:cxn modelId="{96E2245B-9880-4CB7-BDC9-87F41715FDDD}" type="presParOf" srcId="{F2C022A7-A97B-439E-962E-BE2E12D62C12}" destId="{E1DA3003-6275-43FC-88BD-9920D764E9EA}" srcOrd="0" destOrd="0" presId="urn:microsoft.com/office/officeart/2018/5/layout/IconCircleLabelList"/>
    <dgm:cxn modelId="{4C29E370-ADF1-406B-B4D6-13BE4FCBC8E6}" type="presParOf" srcId="{F2C022A7-A97B-439E-962E-BE2E12D62C12}" destId="{7CB746D4-0045-4EB9-9F80-4F1E2707A4E1}" srcOrd="1" destOrd="0" presId="urn:microsoft.com/office/officeart/2018/5/layout/IconCircleLabelList"/>
    <dgm:cxn modelId="{4598B191-2CFA-4AA3-A3B1-9707ADD0AC3C}" type="presParOf" srcId="{F2C022A7-A97B-439E-962E-BE2E12D62C12}" destId="{C542FB05-0D67-4F3A-AFA0-356EF656C0D0}" srcOrd="2" destOrd="0" presId="urn:microsoft.com/office/officeart/2018/5/layout/IconCircleLabelList"/>
    <dgm:cxn modelId="{F128B832-E47E-486D-8DCF-C07E7FBC1095}" type="presParOf" srcId="{F2C022A7-A97B-439E-962E-BE2E12D62C12}" destId="{E0BE070F-97BF-44F5-B256-06359DD16497}" srcOrd="3" destOrd="0" presId="urn:microsoft.com/office/officeart/2018/5/layout/IconCircleLabelList"/>
    <dgm:cxn modelId="{E239E42E-4430-47F5-8950-20BC892ECFC9}" type="presParOf" srcId="{047B2209-2933-4557-88D9-1249EC9BC936}" destId="{5831C8E0-C705-4DFB-8236-EFFFF1C73105}" srcOrd="3" destOrd="0" presId="urn:microsoft.com/office/officeart/2018/5/layout/IconCircleLabelList"/>
    <dgm:cxn modelId="{88925230-FB59-4AD7-BA91-450674789E12}" type="presParOf" srcId="{047B2209-2933-4557-88D9-1249EC9BC936}" destId="{93B7E095-3F73-443B-A93A-8A4E2EFCF556}" srcOrd="4" destOrd="0" presId="urn:microsoft.com/office/officeart/2018/5/layout/IconCircleLabelList"/>
    <dgm:cxn modelId="{3B7CF123-9628-4590-BDC2-1A3F51B5B7AB}" type="presParOf" srcId="{93B7E095-3F73-443B-A93A-8A4E2EFCF556}" destId="{EC905070-9B52-48E8-BD15-B97ACC604A1C}" srcOrd="0" destOrd="0" presId="urn:microsoft.com/office/officeart/2018/5/layout/IconCircleLabelList"/>
    <dgm:cxn modelId="{79270FC9-D11A-4C3A-AB8B-E119781DE33E}" type="presParOf" srcId="{93B7E095-3F73-443B-A93A-8A4E2EFCF556}" destId="{F5D63FEF-9CE4-401B-BA37-291A3614C3E8}" srcOrd="1" destOrd="0" presId="urn:microsoft.com/office/officeart/2018/5/layout/IconCircleLabelList"/>
    <dgm:cxn modelId="{69BB2D43-1D51-4832-BB09-FA23A21B9361}" type="presParOf" srcId="{93B7E095-3F73-443B-A93A-8A4E2EFCF556}" destId="{BDD80EDF-ABAB-4376-B1C3-F5CDEF468076}" srcOrd="2" destOrd="0" presId="urn:microsoft.com/office/officeart/2018/5/layout/IconCircleLabelList"/>
    <dgm:cxn modelId="{D0E1E1A2-91DB-4E26-B5DC-51A133F5A825}" type="presParOf" srcId="{93B7E095-3F73-443B-A93A-8A4E2EFCF556}" destId="{9406AB9E-A439-47D2-9359-2E715BD1D34E}" srcOrd="3" destOrd="0" presId="urn:microsoft.com/office/officeart/2018/5/layout/IconCircleLabelList"/>
    <dgm:cxn modelId="{0DE86C84-9B49-480C-8D82-470D9160FA78}" type="presParOf" srcId="{047B2209-2933-4557-88D9-1249EC9BC936}" destId="{25120C5D-1D40-4372-99D7-938F2AAF898E}" srcOrd="5" destOrd="0" presId="urn:microsoft.com/office/officeart/2018/5/layout/IconCircleLabelList"/>
    <dgm:cxn modelId="{074210A2-428F-4997-BE24-8DBDAA53AA33}" type="presParOf" srcId="{047B2209-2933-4557-88D9-1249EC9BC936}" destId="{30436161-337E-4A52-A8BC-176422DE33F3}" srcOrd="6" destOrd="0" presId="urn:microsoft.com/office/officeart/2018/5/layout/IconCircleLabelList"/>
    <dgm:cxn modelId="{2A6071F1-664B-48F0-816A-A50C6A57F159}" type="presParOf" srcId="{30436161-337E-4A52-A8BC-176422DE33F3}" destId="{1AB6AB6C-433E-4935-8B9A-1EEC79C7FC7F}" srcOrd="0" destOrd="0" presId="urn:microsoft.com/office/officeart/2018/5/layout/IconCircleLabelList"/>
    <dgm:cxn modelId="{C0A3904D-35FB-4D20-AB2E-23379246A094}" type="presParOf" srcId="{30436161-337E-4A52-A8BC-176422DE33F3}" destId="{76796DBD-99F3-455C-A860-11715AD3574A}" srcOrd="1" destOrd="0" presId="urn:microsoft.com/office/officeart/2018/5/layout/IconCircleLabelList"/>
    <dgm:cxn modelId="{856F6A16-9DAC-499A-A7AE-5853B105476E}" type="presParOf" srcId="{30436161-337E-4A52-A8BC-176422DE33F3}" destId="{FA301481-1D08-47A5-88F7-BAB1D96C2A61}" srcOrd="2" destOrd="0" presId="urn:microsoft.com/office/officeart/2018/5/layout/IconCircleLabelList"/>
    <dgm:cxn modelId="{54F2FE92-971A-4CBB-AA3B-862D8B5E1589}" type="presParOf" srcId="{30436161-337E-4A52-A8BC-176422DE33F3}" destId="{6D1FF876-166A-45D5-8F72-FFFDD9A4AF5C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07237C-DFA7-451E-872D-A45313E0940B}">
      <dsp:nvSpPr>
        <dsp:cNvPr id="0" name=""/>
        <dsp:cNvSpPr/>
      </dsp:nvSpPr>
      <dsp:spPr>
        <a:xfrm>
          <a:off x="973190" y="986724"/>
          <a:ext cx="1264141" cy="1264141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E10A4D7-216E-4524-8D84-88C54EE7D24E}">
      <dsp:nvSpPr>
        <dsp:cNvPr id="0" name=""/>
        <dsp:cNvSpPr/>
      </dsp:nvSpPr>
      <dsp:spPr>
        <a:xfrm>
          <a:off x="1242597" y="1256131"/>
          <a:ext cx="725326" cy="72532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8B51FE-7115-45AF-9A1B-120E578C1D2F}">
      <dsp:nvSpPr>
        <dsp:cNvPr id="0" name=""/>
        <dsp:cNvSpPr/>
      </dsp:nvSpPr>
      <dsp:spPr>
        <a:xfrm>
          <a:off x="569079" y="2644614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200" kern="1200"/>
            <a:t>Data was collected by connecting to the dataset using APIs. </a:t>
          </a:r>
        </a:p>
      </dsp:txBody>
      <dsp:txXfrm>
        <a:off x="569079" y="2644614"/>
        <a:ext cx="2072362" cy="720000"/>
      </dsp:txXfrm>
    </dsp:sp>
    <dsp:sp modelId="{E1DA3003-6275-43FC-88BD-9920D764E9EA}">
      <dsp:nvSpPr>
        <dsp:cNvPr id="0" name=""/>
        <dsp:cNvSpPr/>
      </dsp:nvSpPr>
      <dsp:spPr>
        <a:xfrm>
          <a:off x="3408216" y="986724"/>
          <a:ext cx="1264141" cy="1264141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B746D4-0045-4EB9-9F80-4F1E2707A4E1}">
      <dsp:nvSpPr>
        <dsp:cNvPr id="0" name=""/>
        <dsp:cNvSpPr/>
      </dsp:nvSpPr>
      <dsp:spPr>
        <a:xfrm>
          <a:off x="3677623" y="1256131"/>
          <a:ext cx="725326" cy="72532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BE070F-97BF-44F5-B256-06359DD16497}">
      <dsp:nvSpPr>
        <dsp:cNvPr id="0" name=""/>
        <dsp:cNvSpPr/>
      </dsp:nvSpPr>
      <dsp:spPr>
        <a:xfrm>
          <a:off x="3004105" y="2644614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200" kern="1200"/>
            <a:t>And was converted to a JSON file which was then converted to a Data frame.</a:t>
          </a:r>
        </a:p>
      </dsp:txBody>
      <dsp:txXfrm>
        <a:off x="3004105" y="2644614"/>
        <a:ext cx="2072362" cy="720000"/>
      </dsp:txXfrm>
    </dsp:sp>
    <dsp:sp modelId="{EC905070-9B52-48E8-BD15-B97ACC604A1C}">
      <dsp:nvSpPr>
        <dsp:cNvPr id="0" name=""/>
        <dsp:cNvSpPr/>
      </dsp:nvSpPr>
      <dsp:spPr>
        <a:xfrm>
          <a:off x="5843242" y="986724"/>
          <a:ext cx="1264141" cy="1264141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5D63FEF-9CE4-401B-BA37-291A3614C3E8}">
      <dsp:nvSpPr>
        <dsp:cNvPr id="0" name=""/>
        <dsp:cNvSpPr/>
      </dsp:nvSpPr>
      <dsp:spPr>
        <a:xfrm>
          <a:off x="6112649" y="1256131"/>
          <a:ext cx="725326" cy="72532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06AB9E-A439-47D2-9359-2E715BD1D34E}">
      <dsp:nvSpPr>
        <dsp:cNvPr id="0" name=""/>
        <dsp:cNvSpPr/>
      </dsp:nvSpPr>
      <dsp:spPr>
        <a:xfrm>
          <a:off x="5439131" y="2644614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200" kern="1200"/>
            <a:t>Data was also collected from Wikipedia using web scraping</a:t>
          </a:r>
        </a:p>
      </dsp:txBody>
      <dsp:txXfrm>
        <a:off x="5439131" y="2644614"/>
        <a:ext cx="2072362" cy="720000"/>
      </dsp:txXfrm>
    </dsp:sp>
    <dsp:sp modelId="{1AB6AB6C-433E-4935-8B9A-1EEC79C7FC7F}">
      <dsp:nvSpPr>
        <dsp:cNvPr id="0" name=""/>
        <dsp:cNvSpPr/>
      </dsp:nvSpPr>
      <dsp:spPr>
        <a:xfrm>
          <a:off x="8278268" y="986724"/>
          <a:ext cx="1264141" cy="1264141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6796DBD-99F3-455C-A860-11715AD3574A}">
      <dsp:nvSpPr>
        <dsp:cNvPr id="0" name=""/>
        <dsp:cNvSpPr/>
      </dsp:nvSpPr>
      <dsp:spPr>
        <a:xfrm>
          <a:off x="8547675" y="1256131"/>
          <a:ext cx="725326" cy="72532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1FF876-166A-45D5-8F72-FFFDD9A4AF5C}">
      <dsp:nvSpPr>
        <dsp:cNvPr id="0" name=""/>
        <dsp:cNvSpPr/>
      </dsp:nvSpPr>
      <dsp:spPr>
        <a:xfrm>
          <a:off x="7874157" y="2644614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200" kern="1200"/>
            <a:t>All HTML table content was extracted from the site.</a:t>
          </a:r>
        </a:p>
      </dsp:txBody>
      <dsp:txXfrm>
        <a:off x="7874157" y="2644614"/>
        <a:ext cx="2072362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6/17/2025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6/17/2025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A37C76-C5A6-258A-CC32-C2AA53001A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66C40A7-CA5D-C920-4011-6C4F42C10C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F52FD9C-2860-DF34-C4E8-B19EED8AB5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3C9C95-56E9-126B-E1F8-44B63AD5F6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33224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043B80-AD29-7B07-648B-3E0F498C22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ADDEBAA-8432-6262-B86C-6EBC8B0B5F9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D9A0E65-E3CD-D84D-974F-6F5151D478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ECD524-BC7F-CD0A-91F3-10409272FA9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1810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6/17/2025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6/17/2025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6/17/2025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6/17/2025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6/17/2025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6/17/2025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byJoeJose/testrepo/blob/main/labs-jupyter-spacex-Data%20wrangling.ipynb" TargetMode="Externa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byJoeJose/testrepo/blob/main/edadataviz.ipynb" TargetMode="Externa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byJoeJose/testrepo/blob/main/jupyter-labs-eda-sql-coursera_sqllite.ipynb" TargetMode="Externa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byJoeJose/testrepo/blob/main/lab_jupyter_launch_site_location.ipynb" TargetMode="Externa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byJoeJose/testrepo/blob/main/Plotly.ipynb" TargetMode="External"/><Relationship Id="rId2" Type="http://schemas.openxmlformats.org/officeDocument/2006/relationships/hyperlink" Target="https://abyjoejose00-8050.theiadockernext-1-labs-prod-theiak8s-4-tor01.proxy.cognitiveclass.ai/" TargetMode="Externa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byJoeJose/testrepo/blob/main/SpaceX_Machine%20Learning%20Prediction_Part_5.ipynb" TargetMode="Externa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byJoeJose/testrepo/blob/main/jupyter-labs-spacex-data-collection-api.ipynb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byJoeJose/testrepo/blob/main/jupyter-labs-webscraping.ipynb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Aby Joe Jose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06/17/2025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nt">
            <a:extLst>
              <a:ext uri="{FF2B5EF4-FFF2-40B4-BE49-F238E27FC236}">
                <a16:creationId xmlns:a16="http://schemas.microsoft.com/office/drawing/2014/main" id="{FB62F605-0D29-07F8-F642-DD2626C788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117" y="0"/>
            <a:ext cx="12193117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4C22F3F7-C4F6-C120-9D45-79509746AC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117" y="0"/>
            <a:ext cx="11417531" cy="6858000"/>
          </a:xfrm>
          <a:prstGeom prst="rect">
            <a:avLst/>
          </a:prstGeom>
          <a:ln>
            <a:noFill/>
          </a:ln>
          <a:effectLst>
            <a:outerShdw blurRad="317500" dist="127000" dir="2400000" sx="95000" sy="95000" algn="t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58952" y="762001"/>
            <a:ext cx="9589765" cy="16999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Data Wrangling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58952" y="2470243"/>
            <a:ext cx="9590349" cy="37698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/>
              <a:t>The data was first checked for missing values</a:t>
            </a:r>
          </a:p>
          <a:p>
            <a:r>
              <a:rPr lang="en-US" sz="2000"/>
              <a:t>The missing values of Landing Pad was replaced with the mean of the column.</a:t>
            </a:r>
          </a:p>
          <a:p>
            <a:r>
              <a:rPr lang="en-US" sz="2000"/>
              <a:t>The number of Launches on each site were also checked</a:t>
            </a:r>
          </a:p>
          <a:p>
            <a:r>
              <a:rPr lang="en-US" sz="2000"/>
              <a:t>The number and occurrence of each object were checked</a:t>
            </a:r>
          </a:p>
          <a:p>
            <a:r>
              <a:rPr lang="en-US" sz="2000"/>
              <a:t>As well as for the mission outcomes and landing outcomes</a:t>
            </a:r>
          </a:p>
          <a:p>
            <a:r>
              <a:rPr lang="en-US" sz="2000">
                <a:hlinkClick r:id="rId2"/>
              </a:rPr>
              <a:t>testrepo/labs-jupyter-spacex-Data wrangling.ipynb at main · AbyJoeJose/testrepo</a:t>
            </a:r>
            <a:endParaRPr lang="en-US" sz="2000"/>
          </a:p>
          <a:p>
            <a:endParaRPr lang="en-US" sz="2000"/>
          </a:p>
          <a:p>
            <a:endParaRPr lang="en-US" sz="20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2520" y="6356350"/>
            <a:ext cx="319356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>
                <a:solidFill>
                  <a:schemeClr val="tx1"/>
                </a:solidFill>
                <a:latin typeface="+mn-lt"/>
              </a:rPr>
              <a:pPr>
                <a:spcAft>
                  <a:spcPts val="600"/>
                </a:spcAft>
              </a:pPr>
              <a:t>10</a:t>
            </a:fld>
            <a:endParaRPr lang="en-US" sz="120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nt">
            <a:extLst>
              <a:ext uri="{FF2B5EF4-FFF2-40B4-BE49-F238E27FC236}">
                <a16:creationId xmlns:a16="http://schemas.microsoft.com/office/drawing/2014/main" id="{3B1FBD85-8991-2A31-6956-1A07186D5C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13367" y="-2"/>
            <a:ext cx="1078633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D252BC7B-4F7B-6E34-71DB-D06EFE32DC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556" y="0"/>
            <a:ext cx="11423904" cy="6858000"/>
          </a:xfrm>
          <a:prstGeom prst="rect">
            <a:avLst/>
          </a:prstGeom>
          <a:ln>
            <a:noFill/>
          </a:ln>
          <a:effectLst>
            <a:outerShdw blurRad="317500" dist="127000" dir="2400000" sx="95000" sy="95000" algn="t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12F97F52-C578-5AB2-B699-50008FCBA8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680" y="0"/>
            <a:ext cx="11427028" cy="2284810"/>
          </a:xfrm>
          <a:prstGeom prst="rect">
            <a:avLst/>
          </a:prstGeom>
          <a:ln>
            <a:noFill/>
          </a:ln>
          <a:effectLst>
            <a:outerShdw blurRad="304800" dist="114300" dir="5460000" sx="92000" sy="92000" algn="t" rotWithShape="0">
              <a:srgbClr val="000000">
                <a:alpha val="1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61800" y="429490"/>
            <a:ext cx="9589765" cy="14322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EDA with Data Visualization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61800" y="2880155"/>
            <a:ext cx="9590349" cy="33824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ts val="1400"/>
              </a:spcBef>
            </a:pPr>
            <a:r>
              <a:rPr lang="en-US" sz="1600"/>
              <a:t>Cat plot was used to visualize the relationship between flight number and launch sites with color as class outcome. It clearly visualizes the outcome on each launch sites.</a:t>
            </a:r>
          </a:p>
          <a:p>
            <a:pPr>
              <a:spcBef>
                <a:spcPts val="1400"/>
              </a:spcBef>
            </a:pPr>
            <a:r>
              <a:rPr lang="en-US" sz="1600"/>
              <a:t>Scatterplot was used to visualize payload mass and launch site with class as color. It clearly visualizes the outcome on each launch sites.</a:t>
            </a:r>
          </a:p>
          <a:p>
            <a:pPr>
              <a:spcBef>
                <a:spcPts val="1400"/>
              </a:spcBef>
            </a:pPr>
            <a:r>
              <a:rPr lang="en-US" sz="1600"/>
              <a:t>Bar plot was used to check the success rate of each orbit type. Best way to simply show the categorical data</a:t>
            </a:r>
          </a:p>
          <a:p>
            <a:pPr>
              <a:spcBef>
                <a:spcPts val="1400"/>
              </a:spcBef>
            </a:pPr>
            <a:r>
              <a:rPr lang="en-US" sz="1600"/>
              <a:t>Scatter plot with flight number and orbit was used to show the flight number of the orbits clearly. In the same way Payload mass and orbit type was also plotted</a:t>
            </a:r>
          </a:p>
          <a:p>
            <a:pPr>
              <a:spcBef>
                <a:spcPts val="1400"/>
              </a:spcBef>
            </a:pPr>
            <a:r>
              <a:rPr lang="en-US" sz="1600"/>
              <a:t>Lauch success by year was plotted using a line plot which shows an increase over the years</a:t>
            </a:r>
          </a:p>
          <a:p>
            <a:pPr>
              <a:spcBef>
                <a:spcPts val="1400"/>
              </a:spcBef>
            </a:pPr>
            <a:r>
              <a:rPr lang="en-US" sz="1600"/>
              <a:t>Dummy variables were created for categorical variables.</a:t>
            </a:r>
          </a:p>
          <a:p>
            <a:pPr>
              <a:spcBef>
                <a:spcPts val="1400"/>
              </a:spcBef>
            </a:pPr>
            <a:r>
              <a:rPr lang="en-US" sz="1600">
                <a:hlinkClick r:id="rId2"/>
              </a:rPr>
              <a:t>testrepo/edadataviz.ipynb at main · AbyJoeJose/testrepo</a:t>
            </a:r>
            <a:endParaRPr lang="en-US" sz="16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2520" y="6356350"/>
            <a:ext cx="321645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>
                <a:solidFill>
                  <a:schemeClr val="tx1"/>
                </a:solidFill>
                <a:latin typeface="+mn-lt"/>
              </a:rPr>
              <a:pPr>
                <a:spcAft>
                  <a:spcPts val="600"/>
                </a:spcAft>
              </a:pPr>
              <a:t>11</a:t>
            </a:fld>
            <a:endParaRPr lang="en-US" sz="120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nt">
            <a:extLst>
              <a:ext uri="{FF2B5EF4-FFF2-40B4-BE49-F238E27FC236}">
                <a16:creationId xmlns:a16="http://schemas.microsoft.com/office/drawing/2014/main" id="{3B1FBD85-8991-2A31-6956-1A07186D5C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13367" y="-2"/>
            <a:ext cx="1078633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D252BC7B-4F7B-6E34-71DB-D06EFE32DC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556" y="0"/>
            <a:ext cx="11423904" cy="6858000"/>
          </a:xfrm>
          <a:prstGeom prst="rect">
            <a:avLst/>
          </a:prstGeom>
          <a:ln>
            <a:noFill/>
          </a:ln>
          <a:effectLst>
            <a:outerShdw blurRad="317500" dist="127000" dir="2400000" sx="95000" sy="95000" algn="t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12F97F52-C578-5AB2-B699-50008FCBA8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680" y="0"/>
            <a:ext cx="11427028" cy="2284810"/>
          </a:xfrm>
          <a:prstGeom prst="rect">
            <a:avLst/>
          </a:prstGeom>
          <a:ln>
            <a:noFill/>
          </a:ln>
          <a:effectLst>
            <a:outerShdw blurRad="304800" dist="114300" dir="5460000" sx="92000" sy="92000" algn="t" rotWithShape="0">
              <a:srgbClr val="000000">
                <a:alpha val="1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61800" y="429490"/>
            <a:ext cx="9589765" cy="14322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EDA with SQL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61800" y="2880155"/>
            <a:ext cx="9590349" cy="33824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ts val="1400"/>
              </a:spcBef>
            </a:pPr>
            <a:r>
              <a:rPr lang="en-US" sz="2000"/>
              <a:t>The names of the launch sites were displayed.</a:t>
            </a:r>
          </a:p>
          <a:p>
            <a:pPr>
              <a:spcBef>
                <a:spcPts val="1400"/>
              </a:spcBef>
            </a:pPr>
            <a:r>
              <a:rPr lang="en-US" sz="2000"/>
              <a:t>5 records of launch sites beginning with ‘CCA’ were recorded</a:t>
            </a:r>
          </a:p>
          <a:p>
            <a:pPr>
              <a:spcBef>
                <a:spcPts val="1400"/>
              </a:spcBef>
            </a:pPr>
            <a:r>
              <a:rPr lang="en-US" sz="2000"/>
              <a:t>Average payload mass of booster F9 v1.1 was 2928.4</a:t>
            </a:r>
          </a:p>
          <a:p>
            <a:pPr>
              <a:spcBef>
                <a:spcPts val="1400"/>
              </a:spcBef>
            </a:pPr>
            <a:r>
              <a:rPr lang="en-US" sz="2000"/>
              <a:t>The first date of successful landing outcome in ground pad was 2015-12-22</a:t>
            </a:r>
          </a:p>
          <a:p>
            <a:pPr>
              <a:spcBef>
                <a:spcPts val="1400"/>
              </a:spcBef>
            </a:pPr>
            <a:r>
              <a:rPr lang="en-US" sz="2000"/>
              <a:t>There were 5 Booster versions with payload mass between 4000 and 6000</a:t>
            </a:r>
          </a:p>
          <a:p>
            <a:pPr>
              <a:spcBef>
                <a:spcPts val="1400"/>
              </a:spcBef>
            </a:pPr>
            <a:r>
              <a:rPr lang="en-US" sz="2000"/>
              <a:t>The total number of mission outcome for success was 98</a:t>
            </a:r>
          </a:p>
          <a:p>
            <a:pPr>
              <a:spcBef>
                <a:spcPts val="1400"/>
              </a:spcBef>
            </a:pPr>
            <a:r>
              <a:rPr lang="en-US" sz="2000">
                <a:hlinkClick r:id="rId2"/>
              </a:rPr>
              <a:t>testrepo/jupyter-labs-eda-sql-coursera_sqllite.ipynb at main · AbyJoeJose/testrepo</a:t>
            </a:r>
            <a:endParaRPr lang="en-US" sz="2000"/>
          </a:p>
          <a:p>
            <a:endParaRPr lang="en-US" sz="2000"/>
          </a:p>
          <a:p>
            <a:endParaRPr lang="en-US" sz="20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2520" y="6356350"/>
            <a:ext cx="321646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>
                <a:solidFill>
                  <a:schemeClr val="tx1"/>
                </a:solidFill>
                <a:latin typeface="+mn-lt"/>
              </a:rPr>
              <a:pPr>
                <a:spcAft>
                  <a:spcPts val="600"/>
                </a:spcAft>
              </a:pPr>
              <a:t>12</a:t>
            </a:fld>
            <a:endParaRPr lang="en-US" sz="120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nt">
            <a:extLst>
              <a:ext uri="{FF2B5EF4-FFF2-40B4-BE49-F238E27FC236}">
                <a16:creationId xmlns:a16="http://schemas.microsoft.com/office/drawing/2014/main" id="{FB62F605-0D29-07F8-F642-DD2626C788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117" y="0"/>
            <a:ext cx="12193117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4C22F3F7-C4F6-C120-9D45-79509746AC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117" y="0"/>
            <a:ext cx="11417531" cy="6858000"/>
          </a:xfrm>
          <a:prstGeom prst="rect">
            <a:avLst/>
          </a:prstGeom>
          <a:ln>
            <a:noFill/>
          </a:ln>
          <a:effectLst>
            <a:outerShdw blurRad="317500" dist="127000" dir="2400000" sx="95000" sy="95000" algn="t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58952" y="762001"/>
            <a:ext cx="9589765" cy="16999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Build an Interactive Map with Folium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58952" y="2470243"/>
            <a:ext cx="9590349" cy="37698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ts val="1400"/>
              </a:spcBef>
            </a:pPr>
            <a:r>
              <a:rPr lang="en-US" sz="2000"/>
              <a:t>Markers were made on the graph where the launch sites were located</a:t>
            </a:r>
          </a:p>
          <a:p>
            <a:pPr>
              <a:spcBef>
                <a:spcPts val="1400"/>
              </a:spcBef>
            </a:pPr>
            <a:r>
              <a:rPr lang="en-US" sz="2000"/>
              <a:t>Clusters were made on the launch sites to group the green as successful launch and red as unsuccessful launch</a:t>
            </a:r>
          </a:p>
          <a:p>
            <a:pPr>
              <a:spcBef>
                <a:spcPts val="1400"/>
              </a:spcBef>
            </a:pPr>
            <a:r>
              <a:rPr lang="en-US" sz="2000"/>
              <a:t>Lines with distance are plotted to see how much distance the launch sites are from the nearest shore, city and highway.</a:t>
            </a:r>
          </a:p>
          <a:p>
            <a:pPr>
              <a:spcBef>
                <a:spcPts val="1400"/>
              </a:spcBef>
            </a:pPr>
            <a:r>
              <a:rPr lang="en-US" sz="2000">
                <a:hlinkClick r:id="rId2"/>
              </a:rPr>
              <a:t>testrepo/lab_jupyter_launch_site_location.ipynb at main · AbyJoeJose/testrepo</a:t>
            </a:r>
            <a:endParaRPr lang="en-US" sz="2000"/>
          </a:p>
          <a:p>
            <a:endParaRPr lang="en-US" sz="20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2520" y="6356350"/>
            <a:ext cx="319356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>
                <a:solidFill>
                  <a:schemeClr val="tx1"/>
                </a:solidFill>
                <a:latin typeface="+mn-lt"/>
              </a:rPr>
              <a:pPr>
                <a:spcAft>
                  <a:spcPts val="600"/>
                </a:spcAft>
              </a:pPr>
              <a:t>13</a:t>
            </a:fld>
            <a:endParaRPr lang="en-US" sz="120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nt">
            <a:extLst>
              <a:ext uri="{FF2B5EF4-FFF2-40B4-BE49-F238E27FC236}">
                <a16:creationId xmlns:a16="http://schemas.microsoft.com/office/drawing/2014/main" id="{3B1FBD85-8991-2A31-6956-1A07186D5C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13367" y="-2"/>
            <a:ext cx="1078633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D252BC7B-4F7B-6E34-71DB-D06EFE32DC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556" y="0"/>
            <a:ext cx="11423904" cy="6858000"/>
          </a:xfrm>
          <a:prstGeom prst="rect">
            <a:avLst/>
          </a:prstGeom>
          <a:ln>
            <a:noFill/>
          </a:ln>
          <a:effectLst>
            <a:outerShdw blurRad="317500" dist="127000" dir="2400000" sx="95000" sy="95000" algn="t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12F97F52-C578-5AB2-B699-50008FCBA8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680" y="0"/>
            <a:ext cx="11427028" cy="2284810"/>
          </a:xfrm>
          <a:prstGeom prst="rect">
            <a:avLst/>
          </a:prstGeom>
          <a:ln>
            <a:noFill/>
          </a:ln>
          <a:effectLst>
            <a:outerShdw blurRad="304800" dist="114300" dir="5460000" sx="92000" sy="92000" algn="t" rotWithShape="0">
              <a:srgbClr val="000000">
                <a:alpha val="1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61800" y="429490"/>
            <a:ext cx="9589765" cy="14322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Build a Dashboard with Plotly Dash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61800" y="2880155"/>
            <a:ext cx="9590349" cy="33824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ts val="1400"/>
              </a:spcBef>
            </a:pPr>
            <a:r>
              <a:rPr lang="en-US" sz="2000"/>
              <a:t>The inputs are set to Launch sites and as per the input the pie chart shows the success rate of each launch site</a:t>
            </a:r>
          </a:p>
          <a:p>
            <a:pPr>
              <a:spcBef>
                <a:spcPts val="1400"/>
              </a:spcBef>
            </a:pPr>
            <a:r>
              <a:rPr lang="en-US" sz="2000"/>
              <a:t>A scatter plot will also show the correlation between the Payload mass and success in which the payload mass range can be altered</a:t>
            </a:r>
          </a:p>
          <a:p>
            <a:pPr>
              <a:spcBef>
                <a:spcPts val="1400"/>
              </a:spcBef>
            </a:pPr>
            <a:r>
              <a:rPr lang="en-US" sz="2000"/>
              <a:t>The plots show the success rate the Relation with payload mass in an interactive and robust way.</a:t>
            </a:r>
          </a:p>
          <a:p>
            <a:pPr>
              <a:spcBef>
                <a:spcPts val="1400"/>
              </a:spcBef>
            </a:pPr>
            <a:r>
              <a:rPr lang="en-US" sz="2000">
                <a:hlinkClick r:id="rId2"/>
              </a:rPr>
              <a:t>Dash</a:t>
            </a:r>
            <a:endParaRPr lang="en-US" sz="2000"/>
          </a:p>
          <a:p>
            <a:pPr>
              <a:spcBef>
                <a:spcPts val="1400"/>
              </a:spcBef>
            </a:pPr>
            <a:r>
              <a:rPr lang="en-US" sz="2000">
                <a:hlinkClick r:id="rId3"/>
              </a:rPr>
              <a:t>testrepo/Plotly.ipynb at main · AbyJoeJose/testrepo</a:t>
            </a:r>
            <a:endParaRPr lang="en-US" sz="20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2520" y="6356350"/>
            <a:ext cx="321646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>
                <a:solidFill>
                  <a:schemeClr val="tx1"/>
                </a:solidFill>
                <a:latin typeface="+mn-lt"/>
              </a:rPr>
              <a:pPr>
                <a:spcAft>
                  <a:spcPts val="600"/>
                </a:spcAft>
              </a:pPr>
              <a:t>14</a:t>
            </a:fld>
            <a:endParaRPr lang="en-US" sz="120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nt">
            <a:extLst>
              <a:ext uri="{FF2B5EF4-FFF2-40B4-BE49-F238E27FC236}">
                <a16:creationId xmlns:a16="http://schemas.microsoft.com/office/drawing/2014/main" id="{FB62F605-0D29-07F8-F642-DD2626C788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117" y="0"/>
            <a:ext cx="12193117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4C22F3F7-C4F6-C120-9D45-79509746AC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117" y="0"/>
            <a:ext cx="11417531" cy="6858000"/>
          </a:xfrm>
          <a:prstGeom prst="rect">
            <a:avLst/>
          </a:prstGeom>
          <a:ln>
            <a:noFill/>
          </a:ln>
          <a:effectLst>
            <a:outerShdw blurRad="317500" dist="127000" dir="2400000" sx="95000" sy="95000" algn="t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58952" y="762001"/>
            <a:ext cx="9589765" cy="16999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Predictive Analysis (Classification)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58952" y="2470243"/>
            <a:ext cx="9590349" cy="37698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ts val="1400"/>
              </a:spcBef>
            </a:pPr>
            <a:r>
              <a:rPr lang="en-US" sz="2000"/>
              <a:t>The models were built by splitting the data into train-test with a percentage of 20 being the testing data.</a:t>
            </a:r>
          </a:p>
          <a:p>
            <a:pPr>
              <a:spcBef>
                <a:spcPts val="1400"/>
              </a:spcBef>
            </a:pPr>
            <a:r>
              <a:rPr lang="en-US" sz="2000"/>
              <a:t>Models like logistic regression, SVM, Decision Tree, KNN were used for prediction.</a:t>
            </a:r>
          </a:p>
          <a:p>
            <a:pPr>
              <a:spcBef>
                <a:spcPts val="1400"/>
              </a:spcBef>
            </a:pPr>
            <a:r>
              <a:rPr lang="en-US" sz="2000"/>
              <a:t>All the models showed identical results in the test data with an accuracy of 83.33% and same way of correct classification and miss classification.</a:t>
            </a:r>
          </a:p>
          <a:p>
            <a:pPr>
              <a:spcBef>
                <a:spcPts val="1400"/>
              </a:spcBef>
            </a:pPr>
            <a:r>
              <a:rPr lang="en-US" sz="2000"/>
              <a:t>But the decision tree model showed more accuracy on training data as well</a:t>
            </a:r>
          </a:p>
          <a:p>
            <a:pPr>
              <a:spcBef>
                <a:spcPts val="1400"/>
              </a:spcBef>
            </a:pPr>
            <a:r>
              <a:rPr lang="en-US" sz="2000">
                <a:hlinkClick r:id="rId2"/>
              </a:rPr>
              <a:t>testrepo/SpaceX_Machine Learning Prediction_Part_5.ipynb at main · AbyJoeJose/testrepo</a:t>
            </a:r>
            <a:endParaRPr lang="en-US" sz="20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2520" y="6356350"/>
            <a:ext cx="319356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>
                <a:solidFill>
                  <a:schemeClr val="tx1"/>
                </a:solidFill>
                <a:latin typeface="+mn-lt"/>
              </a:rPr>
              <a:pPr>
                <a:spcAft>
                  <a:spcPts val="600"/>
                </a:spcAft>
              </a:pPr>
              <a:t>15</a:t>
            </a:fld>
            <a:endParaRPr lang="en-US" sz="120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58952" y="753691"/>
            <a:ext cx="5190846" cy="17165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Results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758952" y="2470245"/>
            <a:ext cx="5190847" cy="37698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1"/>
                </a:solidFill>
                <a:latin typeface="+mn-lt"/>
              </a:rPr>
              <a:t>From EDA </a:t>
            </a:r>
          </a:p>
          <a:p>
            <a:pPr lvl="1"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1"/>
                </a:solidFill>
                <a:latin typeface="+mn-lt"/>
              </a:rPr>
              <a:t>we can see that CCAFS SLC 40 had more success than others while they also has more failures that others</a:t>
            </a:r>
          </a:p>
          <a:p>
            <a:pPr lvl="1"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1"/>
                </a:solidFill>
                <a:latin typeface="+mn-lt"/>
              </a:rPr>
              <a:t>Low payload mass showed more success.</a:t>
            </a:r>
          </a:p>
          <a:p>
            <a:pPr lvl="1"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1"/>
                </a:solidFill>
                <a:latin typeface="+mn-lt"/>
              </a:rPr>
              <a:t>Orbits like ES-L1,GEO,HEO and SSO showed good success rate of 1</a:t>
            </a:r>
          </a:p>
          <a:p>
            <a:pPr lvl="1"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1"/>
                </a:solidFill>
                <a:latin typeface="+mn-lt"/>
              </a:rPr>
              <a:t>The success rate is climbing over the years with 2019 being the most successful year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sz="2000">
              <a:solidFill>
                <a:schemeClr val="tx1"/>
              </a:solidFill>
              <a:latin typeface="+mn-lt"/>
            </a:endParaRPr>
          </a:p>
          <a:p>
            <a:pPr marL="457200" lvl="1">
              <a:buFont typeface="Arial" panose="020B0604020202020204" pitchFamily="34" charset="0"/>
              <a:buChar char="•"/>
            </a:pPr>
            <a:endParaRPr lang="en-US" sz="200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D05C9B4-B5C9-2D4D-23C9-CEE72646F9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81800" y="0"/>
            <a:ext cx="5410200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317500" dist="241300" dir="8580000" sx="90000" sy="90000" algn="t" rotWithShape="0">
              <a:srgbClr val="000000">
                <a:alpha val="2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 descr="A graph of different colored dots&#10;&#10;AI-generated content may be incorrect.">
            <a:extLst>
              <a:ext uri="{FF2B5EF4-FFF2-40B4-BE49-F238E27FC236}">
                <a16:creationId xmlns:a16="http://schemas.microsoft.com/office/drawing/2014/main" id="{F2548E5D-6B33-6788-CC7E-9F7184E8B9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6874" y="756237"/>
            <a:ext cx="2880053" cy="2512847"/>
          </a:xfrm>
          <a:prstGeom prst="rect">
            <a:avLst/>
          </a:prstGeom>
        </p:spPr>
      </p:pic>
      <p:pic>
        <p:nvPicPr>
          <p:cNvPr id="6" name="Picture 5" descr="A graph showing a line going up&#10;&#10;AI-generated content may be incorrect.">
            <a:extLst>
              <a:ext uri="{FF2B5EF4-FFF2-40B4-BE49-F238E27FC236}">
                <a16:creationId xmlns:a16="http://schemas.microsoft.com/office/drawing/2014/main" id="{0788968A-4241-B75E-3F90-7AD156E3BF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3712" y="3588916"/>
            <a:ext cx="3306377" cy="251284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2520" y="6356350"/>
            <a:ext cx="3199383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>
                <a:solidFill>
                  <a:schemeClr val="tx1"/>
                </a:solidFill>
                <a:latin typeface="+mn-lt"/>
              </a:rPr>
              <a:pPr>
                <a:spcAft>
                  <a:spcPts val="600"/>
                </a:spcAft>
              </a:pPr>
              <a:t>16</a:t>
            </a:fld>
            <a:endParaRPr lang="en-US" sz="120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4ECC87D-7BE4-A69D-8089-E0DFAF4CAC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141921C9-E12B-D406-0556-D853E25A72BB}"/>
              </a:ext>
            </a:extLst>
          </p:cNvPr>
          <p:cNvSpPr txBox="1">
            <a:spLocks/>
          </p:cNvSpPr>
          <p:nvPr/>
        </p:nvSpPr>
        <p:spPr>
          <a:xfrm>
            <a:off x="758952" y="753691"/>
            <a:ext cx="5190846" cy="17165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Results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7521193-8777-519D-60CE-80BB88456C5B}"/>
              </a:ext>
            </a:extLst>
          </p:cNvPr>
          <p:cNvSpPr txBox="1">
            <a:spLocks/>
          </p:cNvSpPr>
          <p:nvPr/>
        </p:nvSpPr>
        <p:spPr>
          <a:xfrm>
            <a:off x="758952" y="2470245"/>
            <a:ext cx="5190847" cy="37698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1"/>
                </a:solidFill>
                <a:latin typeface="+mn-lt"/>
              </a:rPr>
              <a:t>Interactive analytics </a:t>
            </a:r>
          </a:p>
          <a:p>
            <a:pPr lvl="1"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1"/>
                </a:solidFill>
                <a:latin typeface="+mn-lt"/>
              </a:rPr>
              <a:t>Shows that the overall success rate is high for KSC LC-39A but only few launches were done on that site with a rate of 43.7% when all the payload range was considered</a:t>
            </a:r>
          </a:p>
          <a:p>
            <a:pPr lvl="1"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1"/>
                </a:solidFill>
                <a:latin typeface="+mn-lt"/>
              </a:rPr>
              <a:t>Payload Range of 2500 to 7500 is apt for KSC LC-39A as the success rate sky rocked to 64.3%</a:t>
            </a:r>
          </a:p>
          <a:p>
            <a:pPr lvl="1"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1"/>
                </a:solidFill>
                <a:latin typeface="+mn-lt"/>
              </a:rPr>
              <a:t>But at this range of 2500 to 7500 no rate is there for VAFB SLC-4E</a:t>
            </a:r>
          </a:p>
          <a:p>
            <a:pPr marL="457200" lvl="1">
              <a:buFont typeface="Arial" panose="020B0604020202020204" pitchFamily="34" charset="0"/>
              <a:buChar char="•"/>
            </a:pPr>
            <a:endParaRPr lang="en-US" sz="200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D05C9B4-B5C9-2D4D-23C9-CEE72646F9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81800" y="0"/>
            <a:ext cx="5410200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317500" dist="241300" dir="8580000" sx="90000" sy="90000" algn="t" rotWithShape="0">
              <a:srgbClr val="000000">
                <a:alpha val="2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 descr="A pie chart with a few numbers&#10;&#10;AI-generated content may be incorrect.">
            <a:extLst>
              <a:ext uri="{FF2B5EF4-FFF2-40B4-BE49-F238E27FC236}">
                <a16:creationId xmlns:a16="http://schemas.microsoft.com/office/drawing/2014/main" id="{9D872CAE-FFC1-A52F-5758-CA2C7666E1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7878" y="1068452"/>
            <a:ext cx="3758045" cy="1888417"/>
          </a:xfrm>
          <a:prstGeom prst="rect">
            <a:avLst/>
          </a:prstGeom>
        </p:spPr>
      </p:pic>
      <p:pic>
        <p:nvPicPr>
          <p:cNvPr id="3" name="Picture 2" descr="A graph with numbers and symbols&#10;&#10;AI-generated content may be incorrect.">
            <a:extLst>
              <a:ext uri="{FF2B5EF4-FFF2-40B4-BE49-F238E27FC236}">
                <a16:creationId xmlns:a16="http://schemas.microsoft.com/office/drawing/2014/main" id="{D5EFA294-1614-8C1A-86FC-291CD5E8CA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7878" y="4267540"/>
            <a:ext cx="3758045" cy="115559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1DCC14-B6B3-83C2-5DCD-F87714EBE9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2520" y="6356350"/>
            <a:ext cx="3199383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>
                <a:solidFill>
                  <a:schemeClr val="tx1"/>
                </a:solidFill>
                <a:latin typeface="+mn-lt"/>
              </a:rPr>
              <a:pPr>
                <a:spcAft>
                  <a:spcPts val="600"/>
                </a:spcAft>
              </a:pPr>
              <a:t>17</a:t>
            </a:fld>
            <a:endParaRPr lang="en-US" sz="120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964893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DEE836A-4423-DB93-8579-F499274AED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EEBFA4C8-C301-60A7-C96E-E85360F5DF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1729117"/>
          </a:xfrm>
          <a:prstGeom prst="rect">
            <a:avLst/>
          </a:prstGeom>
          <a:ln>
            <a:noFill/>
          </a:ln>
          <a:effectLst>
            <a:outerShdw blurRad="368300" dist="101600" dir="5460000" sx="90000" sy="90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4432CEE-1713-517D-5556-03DE7817A3BD}"/>
              </a:ext>
            </a:extLst>
          </p:cNvPr>
          <p:cNvSpPr txBox="1">
            <a:spLocks/>
          </p:cNvSpPr>
          <p:nvPr/>
        </p:nvSpPr>
        <p:spPr>
          <a:xfrm>
            <a:off x="761801" y="283714"/>
            <a:ext cx="9906799" cy="11616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Results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08F1BF3-FB29-319F-A9FF-5328D7B134C8}"/>
              </a:ext>
            </a:extLst>
          </p:cNvPr>
          <p:cNvSpPr txBox="1">
            <a:spLocks/>
          </p:cNvSpPr>
          <p:nvPr/>
        </p:nvSpPr>
        <p:spPr>
          <a:xfrm>
            <a:off x="2253561" y="2217761"/>
            <a:ext cx="7680959" cy="40341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1"/>
                </a:solidFill>
                <a:latin typeface="+mn-lt"/>
              </a:rPr>
              <a:t>Predictive Analysis</a:t>
            </a:r>
          </a:p>
          <a:p>
            <a:pPr lvl="1"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1"/>
                </a:solidFill>
                <a:latin typeface="+mn-lt"/>
              </a:rPr>
              <a:t>Shows Identical accuracy on test data for all the predictive models with an accuracy of 83.33% on test data.</a:t>
            </a:r>
          </a:p>
          <a:p>
            <a:pPr lvl="1"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1"/>
                </a:solidFill>
                <a:latin typeface="+mn-lt"/>
              </a:rPr>
              <a:t>Decision tree had the highest accuracy in test data with 88.88%</a:t>
            </a:r>
          </a:p>
          <a:p>
            <a:pPr lvl="1"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1"/>
                </a:solidFill>
                <a:latin typeface="+mn-lt"/>
              </a:rPr>
              <a:t>Other models had almost the same accuracy.</a:t>
            </a:r>
          </a:p>
          <a:p>
            <a:pPr lvl="1">
              <a:spcBef>
                <a:spcPts val="1400"/>
              </a:spcBef>
              <a:buFont typeface="Arial" panose="020B0604020202020204" pitchFamily="34" charset="0"/>
              <a:buChar char="•"/>
            </a:pPr>
            <a:endParaRPr lang="en-US" sz="2000">
              <a:solidFill>
                <a:schemeClr val="tx1"/>
              </a:solidFill>
              <a:latin typeface="+mn-lt"/>
            </a:endParaRPr>
          </a:p>
          <a:p>
            <a:pPr lvl="1">
              <a:spcBef>
                <a:spcPts val="1400"/>
              </a:spcBef>
              <a:buFont typeface="Arial" panose="020B0604020202020204" pitchFamily="34" charset="0"/>
              <a:buChar char="•"/>
            </a:pPr>
            <a:endParaRPr lang="en-US" sz="2000">
              <a:solidFill>
                <a:schemeClr val="tx1"/>
              </a:solidFill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AFD592-6815-EF8B-F129-62D0EB6D97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2520" y="6356350"/>
            <a:ext cx="321645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>
                <a:solidFill>
                  <a:schemeClr val="tx1"/>
                </a:solidFill>
                <a:latin typeface="+mn-lt"/>
              </a:rPr>
              <a:pPr>
                <a:spcAft>
                  <a:spcPts val="600"/>
                </a:spcAft>
              </a:pPr>
              <a:t>18</a:t>
            </a:fld>
            <a:endParaRPr lang="en-US" sz="120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791775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61803" y="350196"/>
            <a:ext cx="4646904" cy="16245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>
                <a:solidFill>
                  <a:schemeClr val="tx1"/>
                </a:solidFill>
                <a:latin typeface="+mj-lt"/>
                <a:ea typeface="+mj-ea"/>
                <a:cs typeface="+mj-cs"/>
              </a:rPr>
              <a:t>Outline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761802" y="2743200"/>
            <a:ext cx="4646905" cy="36131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1"/>
                </a:solidFill>
                <a:latin typeface="+mn-lt"/>
              </a:rPr>
              <a:t>Executive Summary</a:t>
            </a:r>
          </a:p>
          <a:p>
            <a:pPr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1"/>
                </a:solidFill>
                <a:latin typeface="+mn-lt"/>
              </a:rPr>
              <a:t>Introduction</a:t>
            </a:r>
          </a:p>
          <a:p>
            <a:pPr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1"/>
                </a:solidFill>
                <a:latin typeface="+mn-lt"/>
              </a:rPr>
              <a:t>Methodology</a:t>
            </a:r>
          </a:p>
          <a:p>
            <a:pPr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1"/>
                </a:solidFill>
                <a:latin typeface="+mn-lt"/>
              </a:rPr>
              <a:t>Results</a:t>
            </a:r>
          </a:p>
          <a:p>
            <a:pPr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1"/>
                </a:solidFill>
                <a:latin typeface="+mn-lt"/>
              </a:rPr>
              <a:t>Conclusion</a:t>
            </a:r>
          </a:p>
          <a:p>
            <a:pPr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1"/>
                </a:solidFill>
                <a:latin typeface="+mn-lt"/>
              </a:rPr>
              <a:t>Appendix</a:t>
            </a:r>
          </a:p>
        </p:txBody>
      </p:sp>
      <p:pic>
        <p:nvPicPr>
          <p:cNvPr id="21" name="Picture 20" descr="Person writing on a notepad">
            <a:extLst>
              <a:ext uri="{FF2B5EF4-FFF2-40B4-BE49-F238E27FC236}">
                <a16:creationId xmlns:a16="http://schemas.microsoft.com/office/drawing/2014/main" id="{1FC811DE-C27D-A0DC-058F-B69C11E029E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8431" r="11046"/>
          <a:stretch>
            <a:fillRect/>
          </a:stretch>
        </p:blipFill>
        <p:spPr>
          <a:xfrm>
            <a:off x="6096000" y="1"/>
            <a:ext cx="6102825" cy="68580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2520" y="6356350"/>
            <a:ext cx="3200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5075537C-CA84-1446-933C-8E9D027F9201}" type="slidenum">
              <a:rPr lang="en-US" sz="1200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2</a:t>
            </a:fld>
            <a:endParaRPr lang="en-US" sz="1200">
              <a:solidFill>
                <a:srgbClr val="FFFFFF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Slide Background">
            <a:extLst>
              <a:ext uri="{FF2B5EF4-FFF2-40B4-BE49-F238E27FC236}">
                <a16:creationId xmlns:a16="http://schemas.microsoft.com/office/drawing/2014/main" id="{649C91A9-84E7-4BF0-9026-62F01380D8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61802" y="762001"/>
            <a:ext cx="4080362" cy="17082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Flight Number vs. Launch Site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61803" y="2470244"/>
            <a:ext cx="4080361" cy="37698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ts val="1400"/>
              </a:spcBef>
            </a:pPr>
            <a:r>
              <a:rPr lang="en-US" sz="2000"/>
              <a:t>Scatter plot of Flight Number vs. Launch Site</a:t>
            </a:r>
          </a:p>
          <a:p>
            <a:pPr>
              <a:spcBef>
                <a:spcPts val="1400"/>
              </a:spcBef>
            </a:pPr>
            <a:r>
              <a:rPr lang="en-US" sz="2000"/>
              <a:t>We can see that CCAFS SLC 40 had more success than others while they also has more failures that others</a:t>
            </a:r>
          </a:p>
          <a:p>
            <a:pPr>
              <a:spcBef>
                <a:spcPts val="1400"/>
              </a:spcBef>
            </a:pPr>
            <a:r>
              <a:rPr lang="en-US" sz="2000"/>
              <a:t>While more success rate is for VAFB SLC 4E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47378D-AD27-45D0-8C1C-5B1098DCC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0200" y="0"/>
            <a:ext cx="6781799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177800" dist="215900" dir="8520000" sx="94000" sy="94000" algn="t" rotWithShape="0">
              <a:srgbClr val="000000">
                <a:alpha val="1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graph of different numbers&#10;&#10;AI-generated content may be incorrect.">
            <a:extLst>
              <a:ext uri="{FF2B5EF4-FFF2-40B4-BE49-F238E27FC236}">
                <a16:creationId xmlns:a16="http://schemas.microsoft.com/office/drawing/2014/main" id="{421CAB62-E74B-584A-DFA1-837D63FA93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128628"/>
            <a:ext cx="5334197" cy="4600744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2520" y="6356350"/>
            <a:ext cx="319938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>
                <a:solidFill>
                  <a:schemeClr val="tx1"/>
                </a:solidFill>
                <a:latin typeface="+mn-lt"/>
              </a:rPr>
              <a:pPr>
                <a:spcAft>
                  <a:spcPts val="600"/>
                </a:spcAft>
              </a:pPr>
              <a:t>20</a:t>
            </a:fld>
            <a:endParaRPr lang="en-US" sz="120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62000" y="761998"/>
            <a:ext cx="5334000" cy="17082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Payload vs. Launch Site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61994" y="2470245"/>
            <a:ext cx="5334006" cy="37698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ts val="1400"/>
              </a:spcBef>
            </a:pPr>
            <a:r>
              <a:rPr lang="en-US" sz="2000"/>
              <a:t>Scatter plot of Payload vs. Launch Site</a:t>
            </a:r>
          </a:p>
          <a:p>
            <a:pPr>
              <a:spcBef>
                <a:spcPts val="1400"/>
              </a:spcBef>
            </a:pPr>
            <a:endParaRPr lang="en-US" sz="2000"/>
          </a:p>
          <a:p>
            <a:pPr>
              <a:spcBef>
                <a:spcPts val="1400"/>
              </a:spcBef>
            </a:pPr>
            <a:r>
              <a:rPr lang="en-US" sz="2000"/>
              <a:t>More success is for the ones that have low payload mass less than 6000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D05C9B4-B5C9-2D4D-23C9-CEE72646F9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81800" y="-1"/>
            <a:ext cx="5410200" cy="6858001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66700" dist="215900" dir="8580000" sx="90000" sy="90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" name="Picture 16" descr="A graph of a number of numbers and a number of numbers&#10;&#10;AI-generated content may be incorrect.">
            <a:extLst>
              <a:ext uri="{FF2B5EF4-FFF2-40B4-BE49-F238E27FC236}">
                <a16:creationId xmlns:a16="http://schemas.microsoft.com/office/drawing/2014/main" id="{6F9E12D4-06D5-5999-9F93-C98BAB1B7A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7878" y="2290919"/>
            <a:ext cx="3758045" cy="2273617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2520" y="6356350"/>
            <a:ext cx="319938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>
                <a:solidFill>
                  <a:schemeClr val="tx1"/>
                </a:solidFill>
                <a:latin typeface="+mn-lt"/>
              </a:rPr>
              <a:pPr>
                <a:spcAft>
                  <a:spcPts val="600"/>
                </a:spcAft>
              </a:pPr>
              <a:t>21</a:t>
            </a:fld>
            <a:endParaRPr lang="en-US" sz="120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Slide Background">
            <a:extLst>
              <a:ext uri="{FF2B5EF4-FFF2-40B4-BE49-F238E27FC236}">
                <a16:creationId xmlns:a16="http://schemas.microsoft.com/office/drawing/2014/main" id="{649C91A9-84E7-4BF0-9026-62F01380D8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61802" y="762001"/>
            <a:ext cx="4080362" cy="17082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Success Rate vs. Orbit Type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61803" y="2470244"/>
            <a:ext cx="4080361" cy="37698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ts val="1400"/>
              </a:spcBef>
            </a:pPr>
            <a:r>
              <a:rPr lang="en-US" sz="2000"/>
              <a:t>Bar chart for the success rate of each orbit type</a:t>
            </a:r>
          </a:p>
          <a:p>
            <a:pPr>
              <a:spcBef>
                <a:spcPts val="1400"/>
              </a:spcBef>
            </a:pPr>
            <a:r>
              <a:rPr lang="en-US" sz="2000"/>
              <a:t>Bar graph shows that the success rate is great for the ones in the orbit ES-L1,GEO,HEO and SSO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B47378D-AD27-45D0-8C1C-5B1098DCC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0200" y="0"/>
            <a:ext cx="6781799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177800" dist="215900" dir="8520000" sx="94000" sy="94000" algn="t" rotWithShape="0">
              <a:srgbClr val="000000">
                <a:alpha val="1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graph of blue bars&#10;&#10;AI-generated content may be incorrect.">
            <a:extLst>
              <a:ext uri="{FF2B5EF4-FFF2-40B4-BE49-F238E27FC236}">
                <a16:creationId xmlns:a16="http://schemas.microsoft.com/office/drawing/2014/main" id="{48A6B52C-3EFC-D790-B4A6-760C200BAD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468683"/>
            <a:ext cx="5334197" cy="3920634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2520" y="6356350"/>
            <a:ext cx="319938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>
                <a:solidFill>
                  <a:schemeClr val="tx1"/>
                </a:solidFill>
                <a:latin typeface="+mn-lt"/>
              </a:rPr>
              <a:pPr>
                <a:spcAft>
                  <a:spcPts val="600"/>
                </a:spcAft>
              </a:pPr>
              <a:t>22</a:t>
            </a:fld>
            <a:endParaRPr lang="en-US" sz="120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Slide Background">
            <a:extLst>
              <a:ext uri="{FF2B5EF4-FFF2-40B4-BE49-F238E27FC236}">
                <a16:creationId xmlns:a16="http://schemas.microsoft.com/office/drawing/2014/main" id="{AF6CB648-9554-488A-B457-99CAAD1DA5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E3ADCBE7-9330-1CDA-00EB-CDD12DB722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4290"/>
            <a:ext cx="12192000" cy="1733407"/>
          </a:xfrm>
          <a:prstGeom prst="rect">
            <a:avLst/>
          </a:prstGeom>
          <a:ln>
            <a:noFill/>
          </a:ln>
          <a:effectLst>
            <a:outerShdw blurRad="254000" dist="38100" dir="5460000" sx="94000" sy="94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61802" y="240241"/>
            <a:ext cx="10760054" cy="12282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Flight Number vs. Orbit Type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61802" y="2321476"/>
            <a:ext cx="4864875" cy="38507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ts val="1400"/>
              </a:spcBef>
            </a:pPr>
            <a:r>
              <a:rPr lang="en-US" sz="2000"/>
              <a:t>Scatter point of Flight number vs. Orbit type</a:t>
            </a:r>
          </a:p>
          <a:p>
            <a:pPr>
              <a:spcBef>
                <a:spcPts val="1400"/>
              </a:spcBef>
            </a:pPr>
            <a:r>
              <a:rPr lang="en-US" sz="2000"/>
              <a:t>Shows that the lower flight number is for the orbits LEO,PO and GTO</a:t>
            </a:r>
          </a:p>
          <a:p>
            <a:pPr>
              <a:spcBef>
                <a:spcPts val="1400"/>
              </a:spcBef>
            </a:pPr>
            <a:r>
              <a:rPr lang="en-US" sz="2000"/>
              <a:t>Higher flight number density can also be seen for orbit VLEO</a:t>
            </a:r>
          </a:p>
        </p:txBody>
      </p:sp>
      <p:pic>
        <p:nvPicPr>
          <p:cNvPr id="6" name="Picture 5" descr="A graph showing flight number&#10;&#10;AI-generated content may be incorrect.">
            <a:extLst>
              <a:ext uri="{FF2B5EF4-FFF2-40B4-BE49-F238E27FC236}">
                <a16:creationId xmlns:a16="http://schemas.microsoft.com/office/drawing/2014/main" id="{E3DC42CF-11EB-56C0-6528-983B2B58A6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3650" y="2445173"/>
            <a:ext cx="5178206" cy="3560016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2520" y="6356350"/>
            <a:ext cx="3200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>
                <a:solidFill>
                  <a:schemeClr val="tx1"/>
                </a:solidFill>
                <a:latin typeface="+mn-lt"/>
              </a:rPr>
              <a:pPr>
                <a:spcAft>
                  <a:spcPts val="600"/>
                </a:spcAft>
              </a:pPr>
              <a:t>23</a:t>
            </a:fld>
            <a:endParaRPr lang="en-US" sz="120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Slide Background">
            <a:extLst>
              <a:ext uri="{FF2B5EF4-FFF2-40B4-BE49-F238E27FC236}">
                <a16:creationId xmlns:a16="http://schemas.microsoft.com/office/drawing/2014/main" id="{B11C179D-808F-4D23-BAFC-A14C6DCDA7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08137D4-4D0A-4ED1-BFB8-97D4A83359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81800" y="2058839"/>
            <a:ext cx="5410198" cy="4799162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635000" dist="254000" dir="5460000" sx="90000" sy="90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8059A8FF-81E8-CDBC-F95D-C6EED3E0CE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284809"/>
          </a:xfrm>
          <a:prstGeom prst="rect">
            <a:avLst/>
          </a:prstGeom>
          <a:ln>
            <a:noFill/>
          </a:ln>
          <a:effectLst>
            <a:outerShdw blurRad="254000" dist="127000" dir="5460000" sx="92000" sy="92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61801" y="466995"/>
            <a:ext cx="10453450" cy="13508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Payload vs. Orbit Type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61801" y="2951754"/>
            <a:ext cx="5334199" cy="32393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ts val="1400"/>
              </a:spcBef>
            </a:pPr>
            <a:r>
              <a:rPr lang="en-US" sz="2000"/>
              <a:t>Scatter point of payload vs. orbit type</a:t>
            </a:r>
          </a:p>
          <a:p>
            <a:pPr>
              <a:spcBef>
                <a:spcPts val="1400"/>
              </a:spcBef>
            </a:pPr>
            <a:endParaRPr lang="en-US" sz="2000"/>
          </a:p>
          <a:p>
            <a:pPr>
              <a:spcBef>
                <a:spcPts val="1400"/>
              </a:spcBef>
            </a:pPr>
            <a:r>
              <a:rPr lang="en-US" sz="2000"/>
              <a:t>Lower pay load mass orbits in the orbit ISS</a:t>
            </a:r>
          </a:p>
          <a:p>
            <a:pPr>
              <a:spcBef>
                <a:spcPts val="1400"/>
              </a:spcBef>
            </a:pPr>
            <a:r>
              <a:rPr lang="en-US" sz="2000"/>
              <a:t>And the orbit GTO have a payload mass range of 3800 to 8000</a:t>
            </a:r>
          </a:p>
        </p:txBody>
      </p:sp>
      <p:pic>
        <p:nvPicPr>
          <p:cNvPr id="6" name="Picture 5" descr="A graph of a number of blue dots&#10;&#10;AI-generated content may be incorrect.">
            <a:extLst>
              <a:ext uri="{FF2B5EF4-FFF2-40B4-BE49-F238E27FC236}">
                <a16:creationId xmlns:a16="http://schemas.microsoft.com/office/drawing/2014/main" id="{D557692A-F20C-1FCA-EEAD-7BDA36658C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3744" y="3093691"/>
            <a:ext cx="4090556" cy="2955426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2520" y="6356350"/>
            <a:ext cx="319938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>
                <a:solidFill>
                  <a:schemeClr val="tx1"/>
                </a:solidFill>
                <a:latin typeface="+mn-lt"/>
              </a:rPr>
              <a:pPr>
                <a:spcAft>
                  <a:spcPts val="600"/>
                </a:spcAft>
              </a:pPr>
              <a:t>24</a:t>
            </a:fld>
            <a:endParaRPr lang="en-US" sz="120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Slide Background">
            <a:extLst>
              <a:ext uri="{FF2B5EF4-FFF2-40B4-BE49-F238E27FC236}">
                <a16:creationId xmlns:a16="http://schemas.microsoft.com/office/drawing/2014/main" id="{AF6CB648-9554-488A-B457-99CAAD1DA5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E3ADCBE7-9330-1CDA-00EB-CDD12DB722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4290"/>
            <a:ext cx="12192000" cy="1733407"/>
          </a:xfrm>
          <a:prstGeom prst="rect">
            <a:avLst/>
          </a:prstGeom>
          <a:ln>
            <a:noFill/>
          </a:ln>
          <a:effectLst>
            <a:outerShdw blurRad="254000" dist="38100" dir="5460000" sx="94000" sy="94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61802" y="240241"/>
            <a:ext cx="10760054" cy="12282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Launch Success Yearly Trend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61802" y="2321476"/>
            <a:ext cx="4864875" cy="38507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ts val="1400"/>
              </a:spcBef>
            </a:pPr>
            <a:r>
              <a:rPr lang="en-US" sz="2000"/>
              <a:t>Line chart of yearly average success rate</a:t>
            </a:r>
          </a:p>
          <a:p>
            <a:pPr>
              <a:spcBef>
                <a:spcPts val="1400"/>
              </a:spcBef>
            </a:pPr>
            <a:endParaRPr lang="en-US" sz="2000"/>
          </a:p>
          <a:p>
            <a:pPr>
              <a:spcBef>
                <a:spcPts val="1400"/>
              </a:spcBef>
            </a:pPr>
            <a:r>
              <a:rPr lang="en-US" sz="2000"/>
              <a:t>Line chart shows an increase in the success rate over the years.</a:t>
            </a:r>
          </a:p>
          <a:p>
            <a:pPr>
              <a:spcBef>
                <a:spcPts val="1400"/>
              </a:spcBef>
            </a:pPr>
            <a:r>
              <a:rPr lang="en-US" sz="2000"/>
              <a:t>With highest being 2019</a:t>
            </a:r>
          </a:p>
        </p:txBody>
      </p:sp>
      <p:pic>
        <p:nvPicPr>
          <p:cNvPr id="6" name="Picture 5" descr="A graph showing the growth of a stock market&#10;&#10;AI-generated content may be incorrect.">
            <a:extLst>
              <a:ext uri="{FF2B5EF4-FFF2-40B4-BE49-F238E27FC236}">
                <a16:creationId xmlns:a16="http://schemas.microsoft.com/office/drawing/2014/main" id="{0D723E58-681F-2DF3-9198-68168D9A30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3650" y="2529319"/>
            <a:ext cx="5178206" cy="3391724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2520" y="6356350"/>
            <a:ext cx="3200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>
                <a:solidFill>
                  <a:schemeClr val="tx1"/>
                </a:solidFill>
                <a:latin typeface="+mn-lt"/>
              </a:rPr>
              <a:pPr>
                <a:spcAft>
                  <a:spcPts val="600"/>
                </a:spcAft>
              </a:pPr>
              <a:t>25</a:t>
            </a:fld>
            <a:endParaRPr lang="en-US" sz="120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names of the unique launch sites are shown below: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query results gives the unique names of the launch sites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Query - 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FF5624DA-6849-6455-5ABB-66E1EBD01B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7720341"/>
              </p:ext>
            </p:extLst>
          </p:nvPr>
        </p:nvGraphicFramePr>
        <p:xfrm>
          <a:off x="1663733" y="2279679"/>
          <a:ext cx="1925320" cy="1463040"/>
        </p:xfrm>
        <a:graphic>
          <a:graphicData uri="http://schemas.openxmlformats.org/drawingml/2006/table">
            <a:tbl>
              <a:tblPr/>
              <a:tblGrid>
                <a:gridCol w="1925320">
                  <a:extLst>
                    <a:ext uri="{9D8B030D-6E8A-4147-A177-3AD203B41FA5}">
                      <a16:colId xmlns:a16="http://schemas.microsoft.com/office/drawing/2014/main" val="53546188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CCAFS LC-40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43945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VAFB SLC-4E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19994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KSC LC-39A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827169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CCAFS SLC-40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9079091"/>
                  </a:ext>
                </a:extLst>
              </a:tr>
            </a:tbl>
          </a:graphicData>
        </a:graphic>
      </p:graphicFrame>
      <p:sp>
        <p:nvSpPr>
          <p:cNvPr id="6" name="Rectangle 1">
            <a:extLst>
              <a:ext uri="{FF2B5EF4-FFF2-40B4-BE49-F238E27FC236}">
                <a16:creationId xmlns:a16="http://schemas.microsoft.com/office/drawing/2014/main" id="{B3E2F767-72C6-65F3-BAE9-B14189FCEB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3440" y="4368800"/>
            <a:ext cx="6159500" cy="4572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3480" tIns="63480" rIns="63480" bIns="6348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t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rgbClr val="8250DF"/>
                </a:solidFill>
                <a:effectLst/>
                <a:latin typeface="Arial" panose="020B0604020202020204" pitchFamily="34" charset="0"/>
              </a:rPr>
              <a:t>%</a:t>
            </a:r>
            <a:r>
              <a:rPr kumimoji="0" lang="en-US" altLang="en-US" sz="1000" b="1" i="0" u="none" strike="noStrike" cap="none" normalizeH="0" baseline="0">
                <a:ln>
                  <a:noFill/>
                </a:ln>
                <a:solidFill>
                  <a:srgbClr val="1A7F37"/>
                </a:solidFill>
                <a:effectLst/>
                <a:latin typeface="Arial Unicode MS"/>
                <a:cs typeface="Times New Roman" panose="02020603050405020304" pitchFamily="18" charset="0"/>
              </a:rPr>
              <a:t>sql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12121"/>
                </a:solidFill>
                <a:effectLst/>
                <a:latin typeface="Arial Unicode MS"/>
                <a:cs typeface="Times New Roman" panose="02020603050405020304" pitchFamily="18" charset="0"/>
              </a:rPr>
              <a:t> SELECT DISTINCT Launch_Site FROM SPACEXTABLE </a:t>
            </a:r>
            <a:endParaRPr kumimoji="0" lang="en-US" altLang="en-US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4"/>
            <a:ext cx="9745589" cy="4493725"/>
          </a:xfrm>
          <a:prstGeom prst="rect">
            <a:avLst/>
          </a:prstGeom>
        </p:spPr>
        <p:txBody>
          <a:bodyPr>
            <a:normAutofit fontScale="925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5 records where launch sites begin with `CCA` are :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query gives the complete records of the launch sites that begin with ‘CCA’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Query - 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87E8A30-8D58-A3F8-B464-DE9508897A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7723" y="2389106"/>
            <a:ext cx="5191257" cy="2586800"/>
          </a:xfrm>
          <a:prstGeom prst="rect">
            <a:avLst/>
          </a:prstGeom>
        </p:spPr>
      </p:pic>
      <p:sp>
        <p:nvSpPr>
          <p:cNvPr id="8" name="Rectangle 2">
            <a:extLst>
              <a:ext uri="{FF2B5EF4-FFF2-40B4-BE49-F238E27FC236}">
                <a16:creationId xmlns:a16="http://schemas.microsoft.com/office/drawing/2014/main" id="{1EAE14D3-D128-C43C-7478-089C479282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41906" y="5672394"/>
            <a:ext cx="886903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8250DF"/>
                </a:solidFill>
                <a:effectLst/>
                <a:latin typeface="Arial" panose="020B0604020202020204" pitchFamily="34" charset="0"/>
              </a:rPr>
              <a:t>%</a:t>
            </a:r>
            <a:r>
              <a:rPr kumimoji="0" lang="en-US" altLang="en-US" sz="900" b="1" i="0" u="none" strike="noStrike" cap="none" normalizeH="0" baseline="0" dirty="0" err="1">
                <a:ln>
                  <a:noFill/>
                </a:ln>
                <a:solidFill>
                  <a:srgbClr val="1A7F37"/>
                </a:solidFill>
                <a:effectLst/>
                <a:latin typeface="Arial Unicode MS"/>
              </a:rPr>
              <a:t>sql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/>
              </a:rPr>
              <a:t> SELECT * FROM SPACEXTABLE WHERE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212121"/>
                </a:solidFill>
                <a:effectLst/>
                <a:latin typeface="Arial Unicode MS"/>
              </a:rPr>
              <a:t>Launch_Site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/>
              </a:rPr>
              <a:t> LIKE 'CCA%' LIMIT 5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total payload carried by boosters from NASA is 45596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Query result :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query gives the total payload of the customer NASA (CRS)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Total Payload Mass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8" name="Picture 7" descr="A close up of a number&#10;&#10;AI-generated content may be incorrect.">
            <a:extLst>
              <a:ext uri="{FF2B5EF4-FFF2-40B4-BE49-F238E27FC236}">
                <a16:creationId xmlns:a16="http://schemas.microsoft.com/office/drawing/2014/main" id="{39CDB79F-71F2-6941-8E67-3B6253CFBD0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21080"/>
          <a:stretch>
            <a:fillRect/>
          </a:stretch>
        </p:blipFill>
        <p:spPr>
          <a:xfrm>
            <a:off x="3096446" y="2419350"/>
            <a:ext cx="1647825" cy="79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average payload mass carried by booster version F9 v1.1 is 2928.4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result: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query gives the average payload of the booster version F9 v1.1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Query: </a:t>
            </a:r>
            <a:r>
              <a:rPr lang="en-US" altLang="en-US" sz="1800" b="1" dirty="0">
                <a:solidFill>
                  <a:srgbClr val="8250DF"/>
                </a:solidFill>
                <a:latin typeface="Arial" panose="020B0604020202020204" pitchFamily="34" charset="0"/>
              </a:rPr>
              <a:t>%</a:t>
            </a:r>
            <a:r>
              <a:rPr lang="en-US" altLang="en-US" sz="1800" b="1" dirty="0" err="1">
                <a:solidFill>
                  <a:srgbClr val="1A7F37"/>
                </a:solidFill>
                <a:latin typeface="Arial Unicode MS"/>
              </a:rPr>
              <a:t>sql</a:t>
            </a:r>
            <a:r>
              <a:rPr lang="en-US" altLang="en-US" sz="1800" dirty="0">
                <a:solidFill>
                  <a:srgbClr val="212121"/>
                </a:solidFill>
                <a:latin typeface="Arial Unicode MS"/>
              </a:rPr>
              <a:t> SELECT AVG(PAYLOAD_MASS__KG_) as </a:t>
            </a:r>
            <a:r>
              <a:rPr lang="en-US" altLang="en-US" sz="1800" dirty="0" err="1">
                <a:solidFill>
                  <a:srgbClr val="212121"/>
                </a:solidFill>
                <a:latin typeface="Arial Unicode MS"/>
              </a:rPr>
              <a:t>Average_payload</a:t>
            </a:r>
            <a:r>
              <a:rPr lang="en-US" altLang="en-US" sz="1800" dirty="0">
                <a:solidFill>
                  <a:srgbClr val="212121"/>
                </a:solidFill>
                <a:latin typeface="Arial Unicode MS"/>
              </a:rPr>
              <a:t> FROM SPACEXTABLE WHERE </a:t>
            </a:r>
            <a:r>
              <a:rPr lang="en-US" altLang="en-US" sz="1800" dirty="0" err="1">
                <a:solidFill>
                  <a:srgbClr val="212121"/>
                </a:solidFill>
                <a:latin typeface="Arial Unicode MS"/>
              </a:rPr>
              <a:t>Booster_Version</a:t>
            </a:r>
            <a:r>
              <a:rPr lang="en-US" altLang="en-US" sz="1800" dirty="0">
                <a:solidFill>
                  <a:srgbClr val="212121"/>
                </a:solidFill>
                <a:latin typeface="Arial Unicode MS"/>
              </a:rPr>
              <a:t> ='F9 v1.1</a:t>
            </a:r>
            <a:r>
              <a:rPr lang="en-US" altLang="en-US" sz="1800" dirty="0"/>
              <a:t> </a:t>
            </a:r>
            <a:endParaRPr lang="en-US" altLang="en-US" sz="1800" dirty="0">
              <a:latin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0EC4ECF-995A-4FEE-A2E7-7A3067EB770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23537"/>
          <a:stretch>
            <a:fillRect/>
          </a:stretch>
        </p:blipFill>
        <p:spPr>
          <a:xfrm>
            <a:off x="3829050" y="2390775"/>
            <a:ext cx="2266950" cy="793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61803" y="350196"/>
            <a:ext cx="4646904" cy="16245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>
                <a:solidFill>
                  <a:schemeClr val="tx1"/>
                </a:solidFill>
                <a:latin typeface="+mj-lt"/>
                <a:ea typeface="+mj-ea"/>
                <a:cs typeface="+mj-cs"/>
              </a:rPr>
              <a:t>Executive Summary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761802" y="2743200"/>
            <a:ext cx="4646905" cy="36131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1900">
                <a:solidFill>
                  <a:schemeClr val="tx1"/>
                </a:solidFill>
                <a:latin typeface="+mn-lt"/>
              </a:rPr>
              <a:t>The methodologies included in the project are data collection through web scraping, data wrangling, EDA , Visualization in dashboard and model building using multiple predictive models.</a:t>
            </a:r>
          </a:p>
          <a:p>
            <a:pPr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1900">
                <a:solidFill>
                  <a:schemeClr val="tx1"/>
                </a:solidFill>
                <a:latin typeface="+mn-lt"/>
              </a:rPr>
              <a:t>Most of the models show identical results on rest data with and accuracy score of 83.33% for all the models on test data.</a:t>
            </a:r>
          </a:p>
          <a:p>
            <a:pPr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1900">
                <a:solidFill>
                  <a:schemeClr val="tx1"/>
                </a:solidFill>
                <a:latin typeface="+mn-lt"/>
              </a:rPr>
              <a:t>But decision tree model had the highest accuracy with 88.88%</a:t>
            </a:r>
          </a:p>
        </p:txBody>
      </p:sp>
      <p:pic>
        <p:nvPicPr>
          <p:cNvPr id="21" name="Picture 20" descr="Graph">
            <a:extLst>
              <a:ext uri="{FF2B5EF4-FFF2-40B4-BE49-F238E27FC236}">
                <a16:creationId xmlns:a16="http://schemas.microsoft.com/office/drawing/2014/main" id="{D6631379-5963-6D84-1C36-36E83DF42B5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6558" r="27824"/>
          <a:stretch>
            <a:fillRect/>
          </a:stretch>
        </p:blipFill>
        <p:spPr>
          <a:xfrm>
            <a:off x="6096000" y="1"/>
            <a:ext cx="6102825" cy="68580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2520" y="6356350"/>
            <a:ext cx="3200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5075537C-CA84-1446-933C-8E9D027F9201}" type="slidenum">
              <a:rPr lang="en-US" sz="1200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3</a:t>
            </a:fld>
            <a:endParaRPr lang="en-US" sz="1200">
              <a:solidFill>
                <a:srgbClr val="FFFFFF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dates of the first successful landing outcome on ground pad is 2015-12-22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result: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lvl="0" indent="0" eaLnBrk="0" fontAlgn="t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Query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:</a:t>
            </a:r>
            <a:r>
              <a:rPr lang="en-US" altLang="en-US" sz="1800" b="1" dirty="0">
                <a:solidFill>
                  <a:srgbClr val="8250DF"/>
                </a:solidFill>
                <a:latin typeface="Arial" panose="020B0604020202020204" pitchFamily="34" charset="0"/>
              </a:rPr>
              <a:t>%</a:t>
            </a:r>
            <a:r>
              <a:rPr lang="en-US" altLang="en-US" sz="1800" b="1" dirty="0" err="1">
                <a:solidFill>
                  <a:srgbClr val="1A7F37"/>
                </a:solidFill>
                <a:latin typeface="Arial Unicode MS"/>
                <a:cs typeface="Times New Roman" panose="02020603050405020304" pitchFamily="18" charset="0"/>
              </a:rPr>
              <a:t>sql</a:t>
            </a:r>
            <a:r>
              <a:rPr lang="en-US" altLang="en-US" sz="1800" dirty="0">
                <a:solidFill>
                  <a:srgbClr val="212121"/>
                </a:solidFill>
                <a:latin typeface="Arial Unicode MS"/>
                <a:cs typeface="Times New Roman" panose="02020603050405020304" pitchFamily="18" charset="0"/>
              </a:rPr>
              <a:t> SELECT min(Date) FROM SPACEXTABLE WHERE </a:t>
            </a:r>
            <a:r>
              <a:rPr lang="en-US" altLang="en-US" sz="1800" dirty="0" err="1">
                <a:solidFill>
                  <a:srgbClr val="212121"/>
                </a:solidFill>
                <a:latin typeface="Arial Unicode MS"/>
                <a:cs typeface="Times New Roman" panose="02020603050405020304" pitchFamily="18" charset="0"/>
              </a:rPr>
              <a:t>Landing_Outcome</a:t>
            </a:r>
            <a:r>
              <a:rPr lang="en-US" altLang="en-US" sz="1800" dirty="0">
                <a:solidFill>
                  <a:srgbClr val="212121"/>
                </a:solidFill>
                <a:latin typeface="Arial Unicode MS"/>
                <a:cs typeface="Times New Roman" panose="02020603050405020304" pitchFamily="18" charset="0"/>
              </a:rPr>
              <a:t> = 'Success (ground pad)' </a:t>
            </a:r>
            <a:endParaRPr lang="en-US" altLang="en-US" sz="1800" dirty="0"/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br>
              <a:rPr lang="en-US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altLang="en-US" sz="1800" dirty="0">
              <a:latin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pic>
        <p:nvPicPr>
          <p:cNvPr id="6" name="Picture 5" descr="A close up of a date&#10;&#10;AI-generated content may be incorrect.">
            <a:extLst>
              <a:ext uri="{FF2B5EF4-FFF2-40B4-BE49-F238E27FC236}">
                <a16:creationId xmlns:a16="http://schemas.microsoft.com/office/drawing/2014/main" id="{4B49E5E1-C160-EEF7-B912-2423199190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6332" y="3020219"/>
            <a:ext cx="1485900" cy="98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 fontScale="70000" lnSpcReduction="2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names of boosters which have successfully landed on drone ship and had payload mass greater than 4000 but less than 6000 are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6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6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6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6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6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query displays the payload mass between the range of 4000 and 6000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query: </a:t>
            </a:r>
            <a:r>
              <a:rPr lang="en-US" altLang="en-US" sz="2600" b="1" dirty="0">
                <a:solidFill>
                  <a:srgbClr val="8250DF"/>
                </a:solidFill>
                <a:latin typeface="Arial" panose="020B0604020202020204" pitchFamily="34" charset="0"/>
              </a:rPr>
              <a:t>%</a:t>
            </a:r>
            <a:r>
              <a:rPr lang="en-US" altLang="en-US" sz="2600" b="1" dirty="0" err="1">
                <a:solidFill>
                  <a:srgbClr val="1A7F37"/>
                </a:solidFill>
                <a:latin typeface="Arial Unicode MS"/>
                <a:cs typeface="Times New Roman" panose="02020603050405020304" pitchFamily="18" charset="0"/>
              </a:rPr>
              <a:t>sql</a:t>
            </a:r>
            <a:r>
              <a:rPr lang="en-US" altLang="en-US" sz="2600" dirty="0">
                <a:solidFill>
                  <a:srgbClr val="212121"/>
                </a:solidFill>
                <a:latin typeface="Arial Unicode MS"/>
                <a:cs typeface="Times New Roman" panose="02020603050405020304" pitchFamily="18" charset="0"/>
              </a:rPr>
              <a:t> SELECT </a:t>
            </a:r>
            <a:r>
              <a:rPr lang="en-US" altLang="en-US" sz="2600" dirty="0" err="1">
                <a:solidFill>
                  <a:srgbClr val="212121"/>
                </a:solidFill>
                <a:latin typeface="Arial Unicode MS"/>
                <a:cs typeface="Times New Roman" panose="02020603050405020304" pitchFamily="18" charset="0"/>
              </a:rPr>
              <a:t>Booster_Version</a:t>
            </a:r>
            <a:r>
              <a:rPr lang="en-US" altLang="en-US" sz="2600" dirty="0">
                <a:solidFill>
                  <a:srgbClr val="212121"/>
                </a:solidFill>
                <a:latin typeface="Arial Unicode MS"/>
                <a:cs typeface="Times New Roman" panose="02020603050405020304" pitchFamily="18" charset="0"/>
              </a:rPr>
              <a:t> FROM SPACEXTABLE WHERE (PAYLOAD_MASS__KG_&gt;4000) and (PAYLOAD_MASS__KG_&lt;6000) and </a:t>
            </a:r>
            <a:r>
              <a:rPr lang="en-US" altLang="en-US" sz="2600" dirty="0" err="1">
                <a:solidFill>
                  <a:srgbClr val="212121"/>
                </a:solidFill>
                <a:latin typeface="Arial Unicode MS"/>
                <a:cs typeface="Times New Roman" panose="02020603050405020304" pitchFamily="18" charset="0"/>
              </a:rPr>
              <a:t>Landing_Outcome</a:t>
            </a:r>
            <a:r>
              <a:rPr lang="en-US" altLang="en-US" sz="2600" dirty="0">
                <a:solidFill>
                  <a:srgbClr val="212121"/>
                </a:solidFill>
                <a:latin typeface="Arial Unicode MS"/>
                <a:cs typeface="Times New Roman" panose="02020603050405020304" pitchFamily="18" charset="0"/>
              </a:rPr>
              <a:t> = 'Success (drone ship)' </a:t>
            </a:r>
            <a:endParaRPr lang="en-US" altLang="en-US" sz="2600" dirty="0"/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b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altLang="en-US" sz="4800" dirty="0">
              <a:latin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pic>
        <p:nvPicPr>
          <p:cNvPr id="3" name="Picture 2" descr="A screenshot of a phone&#10;&#10;AI-generated content may be incorrect.">
            <a:extLst>
              <a:ext uri="{FF2B5EF4-FFF2-40B4-BE49-F238E27FC236}">
                <a16:creationId xmlns:a16="http://schemas.microsoft.com/office/drawing/2014/main" id="{36FE6A21-5013-8C91-1C87-BD7907B321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6645" y="2547210"/>
            <a:ext cx="1565714" cy="1763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total number of successful and failure mission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query gives the results and the list shows that the success is 98 for the category in the mission outcome.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3D15BF9-7E10-AC4B-6493-1E931E996A5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9908"/>
          <a:stretch>
            <a:fillRect/>
          </a:stretch>
        </p:blipFill>
        <p:spPr>
          <a:xfrm>
            <a:off x="2111594" y="2357438"/>
            <a:ext cx="4248150" cy="193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names of the booster which have carried the maximum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It shows all the booster version in the correct order.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pic>
        <p:nvPicPr>
          <p:cNvPr id="6" name="Picture 5" descr="A screenshot of a phone&#10;&#10;AI-generated content may be incorrect.">
            <a:extLst>
              <a:ext uri="{FF2B5EF4-FFF2-40B4-BE49-F238E27FC236}">
                <a16:creationId xmlns:a16="http://schemas.microsoft.com/office/drawing/2014/main" id="{ACCE4235-BA26-E6C1-997A-509D358FC0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5545" y="2167922"/>
            <a:ext cx="1508232" cy="3370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34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failed landing outcomes in drone ship, their booster versions, and launch site names for in year 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outcomes displays the month, landing outcome , booster version and the respective launch site.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8FA1875-D512-4CC2-0708-2CD7EAA0785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5923"/>
          <a:stretch>
            <a:fillRect/>
          </a:stretch>
        </p:blipFill>
        <p:spPr>
          <a:xfrm>
            <a:off x="3448050" y="2700337"/>
            <a:ext cx="5295900" cy="1225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Ranking the count of landing outcomes (such as Failure (drone ship) or Success (ground pad)) between the date 2010-06-04 and 2017-03-20, in descending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It shows the failure of drone ship between the given dates in descending order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D90D124-00A3-9337-CC83-FC24E5599C3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4973"/>
          <a:stretch>
            <a:fillRect/>
          </a:stretch>
        </p:blipFill>
        <p:spPr>
          <a:xfrm>
            <a:off x="3626067" y="2672908"/>
            <a:ext cx="3057689" cy="3037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map shows the launch sites on the map with its cluster group</a:t>
            </a: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Map of the launch sites</a:t>
            </a:r>
          </a:p>
        </p:txBody>
      </p:sp>
      <p:pic>
        <p:nvPicPr>
          <p:cNvPr id="8" name="Picture 7" descr="A map of the united states&#10;&#10;AI-generated content may be incorrect.">
            <a:extLst>
              <a:ext uri="{FF2B5EF4-FFF2-40B4-BE49-F238E27FC236}">
                <a16:creationId xmlns:a16="http://schemas.microsoft.com/office/drawing/2014/main" id="{487CA3E3-0B23-90D7-13C2-CEAAE1582B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586" y="1407480"/>
            <a:ext cx="8549344" cy="4043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 lnSpcReduction="10000"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This shows the red with failed and green with successful outcomes.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Color labeling of the outcome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4" name="Picture 3" descr="A map with blue and white pins&#10;&#10;AI-generated content may be incorrect.">
            <a:extLst>
              <a:ext uri="{FF2B5EF4-FFF2-40B4-BE49-F238E27FC236}">
                <a16:creationId xmlns:a16="http://schemas.microsoft.com/office/drawing/2014/main" id="{4BD4C412-F2C9-671C-59A7-3B0963D356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1575377"/>
            <a:ext cx="6258910" cy="3897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90688"/>
            <a:ext cx="8597827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This shows how one of the site is from the seashore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Proximity of the sites</a:t>
            </a:r>
          </a:p>
        </p:txBody>
      </p:sp>
      <p:pic>
        <p:nvPicPr>
          <p:cNvPr id="4" name="Picture 3" descr="A map of a land with land and water&#10;&#10;AI-generated content may be incorrect.">
            <a:extLst>
              <a:ext uri="{FF2B5EF4-FFF2-40B4-BE49-F238E27FC236}">
                <a16:creationId xmlns:a16="http://schemas.microsoft.com/office/drawing/2014/main" id="{01EA8C5C-6642-7F18-359E-572BB5695A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1074" y="1533167"/>
            <a:ext cx="7113698" cy="3373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Slide Background">
            <a:extLst>
              <a:ext uri="{FF2B5EF4-FFF2-40B4-BE49-F238E27FC236}">
                <a16:creationId xmlns:a16="http://schemas.microsoft.com/office/drawing/2014/main" id="{B210AC1D-4063-4C6E-9528-FA9C4C0C18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02F8C595-E68C-4306-AED8-DC7826A0A5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416414" cy="6858000"/>
          </a:xfrm>
          <a:prstGeom prst="rect">
            <a:avLst/>
          </a:prstGeom>
          <a:ln>
            <a:noFill/>
          </a:ln>
          <a:effectLst>
            <a:outerShdw blurRad="889000" dist="406400" dir="21540000" sx="90000" sy="90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6803409" y="762001"/>
            <a:ext cx="4156512" cy="17082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Introduction</a:t>
            </a:r>
          </a:p>
        </p:txBody>
      </p:sp>
      <p:pic>
        <p:nvPicPr>
          <p:cNvPr id="21" name="Picture 20" descr="Rocket launch">
            <a:extLst>
              <a:ext uri="{FF2B5EF4-FFF2-40B4-BE49-F238E27FC236}">
                <a16:creationId xmlns:a16="http://schemas.microsoft.com/office/drawing/2014/main" id="{46FC57D3-D5A4-6543-8FF0-BC73D30F2B4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4026" r="6640" b="-2"/>
          <a:stretch>
            <a:fillRect/>
          </a:stretch>
        </p:blipFill>
        <p:spPr>
          <a:xfrm>
            <a:off x="-1" y="-2"/>
            <a:ext cx="6096001" cy="6858002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6803409" y="2470245"/>
            <a:ext cx="4156512" cy="37698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1"/>
                </a:solidFill>
                <a:latin typeface="+mn-lt"/>
              </a:rPr>
              <a:t>Project background is to determine the cost of the launch of falcon 9 rocket Launchers.</a:t>
            </a:r>
          </a:p>
          <a:p>
            <a:pPr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1"/>
                </a:solidFill>
                <a:latin typeface="+mn-lt"/>
              </a:rPr>
              <a:t>The problem statement is that the cost id dependent on the fact that whether the first stage of the rocket will land safely.</a:t>
            </a:r>
          </a:p>
          <a:p>
            <a:pPr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1"/>
                </a:solidFill>
                <a:latin typeface="+mn-lt"/>
              </a:rPr>
              <a:t>So, if we could predict whether the outcome of the first stage of the launch we can anticipate the cost of the launch. This surely will benefit the stakeholders.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57268" y="6356350"/>
            <a:ext cx="127565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5075537C-CA84-1446-933C-8E9D027F9201}" type="slidenum">
              <a:rPr lang="en-US" sz="1200">
                <a:solidFill>
                  <a:schemeClr val="tx1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4</a:t>
            </a:fld>
            <a:endParaRPr lang="en-US" sz="1200">
              <a:solidFill>
                <a:schemeClr val="tx1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601586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Shows that the overall success rate is high for KSC LC-39A but only few launches were done on that site with a rate of 43.7% when all the payload range was considered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Space X Launch Records Dashboard</a:t>
            </a:r>
          </a:p>
        </p:txBody>
      </p:sp>
      <p:pic>
        <p:nvPicPr>
          <p:cNvPr id="7" name="Picture 6" descr="A pie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8A455164-9F0B-1584-DD92-BF60B64B55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2122" y="1544275"/>
            <a:ext cx="6511878" cy="2887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10551583" cy="4351338"/>
          </a:xfrm>
          <a:prstGeom prst="rect">
            <a:avLst/>
          </a:prstGeom>
        </p:spPr>
        <p:txBody>
          <a:bodyPr lIns="91440" tIns="45720" rIns="91440" bIns="45720" anchor="t"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highest launch success ratio is for LSC LC-39A with 76.9% success and 23.1%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faliure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Dashboard with highest launch success ratio</a:t>
            </a:r>
          </a:p>
        </p:txBody>
      </p:sp>
      <p:pic>
        <p:nvPicPr>
          <p:cNvPr id="4" name="Picture 3" descr="A blue and red pie chart&#10;&#10;AI-generated content may be incorrect.">
            <a:extLst>
              <a:ext uri="{FF2B5EF4-FFF2-40B4-BE49-F238E27FC236}">
                <a16:creationId xmlns:a16="http://schemas.microsoft.com/office/drawing/2014/main" id="{34002959-ED59-6DE6-FF84-CF859DDAA2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2432" y="1377929"/>
            <a:ext cx="8714772" cy="378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414662" cy="4351338"/>
          </a:xfrm>
          <a:prstGeom prst="rect">
            <a:avLst/>
          </a:prstGeom>
        </p:spPr>
        <p:txBody>
          <a:bodyPr lIns="91440" tIns="45720" rIns="91440" bIns="45720" anchor="t"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payload between the range of 2000 to 6000 shows highest success rate.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FT booster version is much more promising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Dashboard of Payload vs Launch Outcome scatter plot</a:t>
            </a: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BC6C0BC-8151-8087-5BEB-3548C39D78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8614" y="1575377"/>
            <a:ext cx="8714772" cy="3191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bar plot shows the performance of the models 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Decision Tree model had the highest accuracy of all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Decision tree had an accuracy of 88.88%.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 descr="A graph of blue rectangular bars&#10;&#10;AI-generated content may be incorrect.">
            <a:extLst>
              <a:ext uri="{FF2B5EF4-FFF2-40B4-BE49-F238E27FC236}">
                <a16:creationId xmlns:a16="http://schemas.microsoft.com/office/drawing/2014/main" id="{440DD8AD-8256-E9C7-8E9A-840C18C943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1953" y="1817397"/>
            <a:ext cx="4740037" cy="3478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1592317"/>
            <a:ext cx="9477960" cy="506073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best performing model is Decision tree and the confusion matric of the model is: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Better classification of True Negative and True Positive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 descr="A diagram of a confused matrix&#10;&#10;AI-generated content may be incorrect.">
            <a:extLst>
              <a:ext uri="{FF2B5EF4-FFF2-40B4-BE49-F238E27FC236}">
                <a16:creationId xmlns:a16="http://schemas.microsoft.com/office/drawing/2014/main" id="{4F1346BA-15E2-8402-CB63-26D466BDD8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0670" y="2247105"/>
            <a:ext cx="4411881" cy="3521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47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KSC LC 39 A  launch site shows the highest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payload value between 4000 and 6000 is ideal for a successful launch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Decision tree model is the best performing model with an accuracy of 88.88% in test and 87.4% in train data.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Data is collected using APIs and web scraping using Beautiful Soup package from Wikipedia.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After extraction data was checked for the percentages of missing data and cleaned for processing.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endParaRPr lang="en-US" sz="7600" dirty="0">
              <a:solidFill>
                <a:schemeClr val="bg2">
                  <a:lumMod val="50000"/>
                </a:schemeClr>
              </a:solidFill>
              <a:latin typeface="Abadi"/>
            </a:endParaRPr>
          </a:p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graphicFrame>
        <p:nvGraphicFramePr>
          <p:cNvPr id="14" name="Content Placeholder 4">
            <a:extLst>
              <a:ext uri="{FF2B5EF4-FFF2-40B4-BE49-F238E27FC236}">
                <a16:creationId xmlns:a16="http://schemas.microsoft.com/office/drawing/2014/main" id="{A460C99C-7AFA-F999-75A7-01688F1A01D9}"/>
              </a:ext>
            </a:extLst>
          </p:cNvPr>
          <p:cNvGraphicFramePr>
            <a:graphicFrameLocks noGrp="1"/>
          </p:cNvGraphicFramePr>
          <p:nvPr>
            <p:ph idx="4294967295"/>
          </p:nvPr>
        </p:nvGraphicFramePr>
        <p:xfrm>
          <a:off x="770011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dirty="0">
              <a:cs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This is the flow chart of data collection using API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 err="1">
                <a:hlinkClick r:id="rId3"/>
              </a:rPr>
              <a:t>testrepo</a:t>
            </a:r>
            <a:r>
              <a:rPr lang="en-US" sz="2400" dirty="0">
                <a:hlinkClick r:id="rId3"/>
              </a:rPr>
              <a:t>/</a:t>
            </a:r>
            <a:r>
              <a:rPr lang="en-US" sz="2400" dirty="0" err="1">
                <a:hlinkClick r:id="rId3"/>
              </a:rPr>
              <a:t>jupyter</a:t>
            </a:r>
            <a:r>
              <a:rPr lang="en-US" sz="2400" dirty="0">
                <a:hlinkClick r:id="rId3"/>
              </a:rPr>
              <a:t>-labs-</a:t>
            </a:r>
            <a:r>
              <a:rPr lang="en-US" sz="2400" dirty="0" err="1">
                <a:hlinkClick r:id="rId3"/>
              </a:rPr>
              <a:t>spacex</a:t>
            </a:r>
            <a:r>
              <a:rPr lang="en-US" sz="2400" dirty="0">
                <a:hlinkClick r:id="rId3"/>
              </a:rPr>
              <a:t>-data-collection-</a:t>
            </a:r>
            <a:r>
              <a:rPr lang="en-US" sz="2400" dirty="0" err="1">
                <a:hlinkClick r:id="rId3"/>
              </a:rPr>
              <a:t>api.ipynb</a:t>
            </a:r>
            <a:r>
              <a:rPr lang="en-US" sz="2400" dirty="0">
                <a:hlinkClick r:id="rId3"/>
              </a:rPr>
              <a:t> at main · </a:t>
            </a:r>
            <a:r>
              <a:rPr lang="en-US" sz="2400" dirty="0" err="1">
                <a:hlinkClick r:id="rId3"/>
              </a:rPr>
              <a:t>AbyJoeJose</a:t>
            </a:r>
            <a:r>
              <a:rPr lang="en-US" sz="2400" dirty="0">
                <a:hlinkClick r:id="rId3"/>
              </a:rPr>
              <a:t>/</a:t>
            </a:r>
            <a:r>
              <a:rPr lang="en-US" sz="2400" dirty="0" err="1">
                <a:hlinkClick r:id="rId3"/>
              </a:rPr>
              <a:t>testrepo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7FFEAD3-DC2F-EEB2-CBDA-99F37CF9B299}"/>
              </a:ext>
            </a:extLst>
          </p:cNvPr>
          <p:cNvSpPr/>
          <p:nvPr/>
        </p:nvSpPr>
        <p:spPr>
          <a:xfrm>
            <a:off x="7741920" y="2001520"/>
            <a:ext cx="2115852" cy="5588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 descr="A flowchart of api">
            <a:extLst>
              <a:ext uri="{FF2B5EF4-FFF2-40B4-BE49-F238E27FC236}">
                <a16:creationId xmlns:a16="http://schemas.microsoft.com/office/drawing/2014/main" id="{275BA75E-2DD4-68FB-7F0F-AF448BF5FD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8246" y="1965936"/>
            <a:ext cx="2573052" cy="3859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This is the flow chart of Web scraping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 err="1">
                <a:hlinkClick r:id="rId3"/>
              </a:rPr>
              <a:t>testrepo</a:t>
            </a:r>
            <a:r>
              <a:rPr lang="en-US" sz="2400" dirty="0">
                <a:hlinkClick r:id="rId3"/>
              </a:rPr>
              <a:t>/</a:t>
            </a:r>
            <a:r>
              <a:rPr lang="en-US" sz="2400" dirty="0" err="1">
                <a:hlinkClick r:id="rId3"/>
              </a:rPr>
              <a:t>jupyter</a:t>
            </a:r>
            <a:r>
              <a:rPr lang="en-US" sz="2400" dirty="0">
                <a:hlinkClick r:id="rId3"/>
              </a:rPr>
              <a:t>-labs-</a:t>
            </a:r>
            <a:r>
              <a:rPr lang="en-US" sz="2400" dirty="0" err="1">
                <a:hlinkClick r:id="rId3"/>
              </a:rPr>
              <a:t>webscraping.ipynb</a:t>
            </a:r>
            <a:r>
              <a:rPr lang="en-US" sz="2400" dirty="0">
                <a:hlinkClick r:id="rId3"/>
              </a:rPr>
              <a:t> at main · </a:t>
            </a:r>
            <a:r>
              <a:rPr lang="en-US" sz="2400" dirty="0" err="1">
                <a:hlinkClick r:id="rId3"/>
              </a:rPr>
              <a:t>AbyJoeJose</a:t>
            </a:r>
            <a:r>
              <a:rPr lang="en-US" sz="2400" dirty="0">
                <a:hlinkClick r:id="rId3"/>
              </a:rPr>
              <a:t>/</a:t>
            </a:r>
            <a:r>
              <a:rPr lang="en-US" sz="2400" dirty="0" err="1">
                <a:hlinkClick r:id="rId3"/>
              </a:rPr>
              <a:t>testrepo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dirty="0">
              <a:cs typeface="Calibri"/>
            </a:endParaRPr>
          </a:p>
        </p:txBody>
      </p:sp>
      <p:pic>
        <p:nvPicPr>
          <p:cNvPr id="9" name="Picture 8" descr="A diagram of a software process&#10;&#10;AI-generated content may be incorrect.">
            <a:extLst>
              <a:ext uri="{FF2B5EF4-FFF2-40B4-BE49-F238E27FC236}">
                <a16:creationId xmlns:a16="http://schemas.microsoft.com/office/drawing/2014/main" id="{404D86D2-DD0F-7E01-C76E-8B1929F68D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9161" y="1884361"/>
            <a:ext cx="2743201" cy="4114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54DA07C5-A406-4A0D-B3E6-3856C94AC7F3}">
  <ds:schemaRefs>
    <ds:schemaRef ds:uri="http://schemas.microsoft.com/office/2006/documentManagement/types"/>
    <ds:schemaRef ds:uri="http://purl.org/dc/dcmitype/"/>
    <ds:schemaRef ds:uri="http://purl.org/dc/terms/"/>
    <ds:schemaRef ds:uri="f80a141d-92ca-4d3d-9308-f7e7b1d44ce8"/>
    <ds:schemaRef ds:uri="http://purl.org/dc/elements/1.1/"/>
    <ds:schemaRef ds:uri="155be751-a274-42e8-93fb-f39d3b9bccc8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745</TotalTime>
  <Words>2033</Words>
  <Application>Microsoft Office PowerPoint</Application>
  <PresentationFormat>Widescreen</PresentationFormat>
  <Paragraphs>336</Paragraphs>
  <Slides>48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5" baseType="lpstr">
      <vt:lpstr>Abadi</vt:lpstr>
      <vt:lpstr>Arial</vt:lpstr>
      <vt:lpstr>Arial Unicode MS</vt:lpstr>
      <vt:lpstr>Calibri</vt:lpstr>
      <vt:lpstr>IBM Plex Mono SemiBold</vt:lpstr>
      <vt:lpstr>Times New Roman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Aby Joe Jose - josea</cp:lastModifiedBy>
  <cp:revision>200</cp:revision>
  <dcterms:created xsi:type="dcterms:W3CDTF">2021-04-29T18:58:34Z</dcterms:created>
  <dcterms:modified xsi:type="dcterms:W3CDTF">2025-06-18T02:55:59Z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